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0.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1.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9.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20.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21.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22.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23.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bookmarkIdSeed="2">
  <p:sldMasterIdLst>
    <p:sldMasterId id="2147483648" r:id="rId1"/>
    <p:sldMasterId id="2147483659" r:id="rId2"/>
  </p:sldMasterIdLst>
  <p:notesMasterIdLst>
    <p:notesMasterId r:id="rId31"/>
  </p:notesMasterIdLst>
  <p:sldIdLst>
    <p:sldId id="296" r:id="rId3"/>
    <p:sldId id="667" r:id="rId4"/>
    <p:sldId id="668" r:id="rId5"/>
    <p:sldId id="669" r:id="rId6"/>
    <p:sldId id="670" r:id="rId7"/>
    <p:sldId id="672" r:id="rId8"/>
    <p:sldId id="655" r:id="rId9"/>
    <p:sldId id="656" r:id="rId10"/>
    <p:sldId id="673" r:id="rId11"/>
    <p:sldId id="657" r:id="rId12"/>
    <p:sldId id="658" r:id="rId13"/>
    <p:sldId id="659" r:id="rId14"/>
    <p:sldId id="660" r:id="rId15"/>
    <p:sldId id="661" r:id="rId16"/>
    <p:sldId id="662" r:id="rId17"/>
    <p:sldId id="663" r:id="rId18"/>
    <p:sldId id="664" r:id="rId19"/>
    <p:sldId id="674" r:id="rId20"/>
    <p:sldId id="666" r:id="rId21"/>
    <p:sldId id="639" r:id="rId22"/>
    <p:sldId id="652" r:id="rId23"/>
    <p:sldId id="651" r:id="rId24"/>
    <p:sldId id="649" r:id="rId25"/>
    <p:sldId id="650" r:id="rId26"/>
    <p:sldId id="646" r:id="rId27"/>
    <p:sldId id="647" r:id="rId28"/>
    <p:sldId id="654" r:id="rId29"/>
    <p:sldId id="648" r:id="rId30"/>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DE95618B-3D9D-40D7-921C-B8BFA2FB0DA1}">
          <p14:sldIdLst>
            <p14:sldId id="296"/>
            <p14:sldId id="667"/>
            <p14:sldId id="668"/>
            <p14:sldId id="669"/>
            <p14:sldId id="670"/>
            <p14:sldId id="672"/>
            <p14:sldId id="655"/>
            <p14:sldId id="656"/>
            <p14:sldId id="673"/>
            <p14:sldId id="657"/>
            <p14:sldId id="658"/>
            <p14:sldId id="659"/>
            <p14:sldId id="660"/>
            <p14:sldId id="661"/>
            <p14:sldId id="662"/>
            <p14:sldId id="663"/>
            <p14:sldId id="664"/>
            <p14:sldId id="674"/>
            <p14:sldId id="666"/>
            <p14:sldId id="639"/>
            <p14:sldId id="652"/>
            <p14:sldId id="651"/>
            <p14:sldId id="649"/>
            <p14:sldId id="650"/>
            <p14:sldId id="646"/>
            <p14:sldId id="647"/>
            <p14:sldId id="654"/>
            <p14:sldId id="648"/>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7" name="Microsoft Office 用户" initials="Microsof [7]" lastIdx="1" clrIdx="6"/>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FF00"/>
    <a:srgbClr val="33A8C7"/>
    <a:srgbClr val="FFFFFF"/>
    <a:srgbClr val="F98A28"/>
    <a:srgbClr val="EEEEEE"/>
    <a:srgbClr val="F2F2F2"/>
    <a:srgbClr val="F7F7F7"/>
    <a:srgbClr val="FBFBFB"/>
    <a:srgbClr val="E2E2E2"/>
    <a:srgbClr val="ECECE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1EBBBCC-DAD2-459C-BE2E-F6DE35CF9A28}" styleName="深色样式 2 - 强调 3/强调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9261" autoAdjust="0"/>
    <p:restoredTop sz="37838" autoAdjust="0"/>
  </p:normalViewPr>
  <p:slideViewPr>
    <p:cSldViewPr>
      <p:cViewPr>
        <p:scale>
          <a:sx n="33" d="100"/>
          <a:sy n="33" d="100"/>
        </p:scale>
        <p:origin x="1890" y="918"/>
      </p:cViewPr>
      <p:guideLst>
        <p:guide orient="horz" pos="2160"/>
        <p:guide pos="2880"/>
      </p:guideLst>
    </p:cSldViewPr>
  </p:slideViewPr>
  <p:outlineViewPr>
    <p:cViewPr>
      <p:scale>
        <a:sx n="33" d="100"/>
        <a:sy n="33" d="100"/>
      </p:scale>
      <p:origin x="0" y="-3174"/>
    </p:cViewPr>
  </p:outlineViewPr>
  <p:notesTextViewPr>
    <p:cViewPr>
      <p:scale>
        <a:sx n="3" d="2"/>
        <a:sy n="3" d="2"/>
      </p:scale>
      <p:origin x="0" y="0"/>
    </p:cViewPr>
  </p:notesTextViewPr>
  <p:sorterViewPr>
    <p:cViewPr>
      <p:scale>
        <a:sx n="100" d="100"/>
        <a:sy n="100" d="100"/>
      </p:scale>
      <p:origin x="0" y="-5184"/>
    </p:cViewPr>
  </p:sorterViewPr>
  <p:notesViewPr>
    <p:cSldViewPr>
      <p:cViewPr varScale="1">
        <p:scale>
          <a:sx n="57" d="100"/>
          <a:sy n="57" d="100"/>
        </p:scale>
        <p:origin x="2808" y="3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commentAuthors" Target="commentAuthor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theme" Target="theme/theme1.xml"/><Relationship Id="rId8" Type="http://schemas.openxmlformats.org/officeDocument/2006/relationships/slide" Target="slides/slide6.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colorful4#1">
  <dgm:title val=""/>
  <dgm:desc val=""/>
  <dgm:catLst>
    <dgm:cat type="colorful" pri="10400"/>
  </dgm:catLst>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colorful4#2">
  <dgm:title val=""/>
  <dgm:desc val=""/>
  <dgm:catLst>
    <dgm:cat type="colorful" pri="10400"/>
  </dgm:catLst>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colorful4#3">
  <dgm:title val=""/>
  <dgm:desc val=""/>
  <dgm:catLst>
    <dgm:cat type="colorful" pri="10400"/>
  </dgm:catLst>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1">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5#5">
  <dgm:title val=""/>
  <dgm:desc val=""/>
  <dgm:catLst>
    <dgm:cat type="colorful" pri="10500"/>
  </dgm:catLst>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6AD3BAA-9012-48AF-8113-54AD8DB43514}" type="doc">
      <dgm:prSet loTypeId="urn:microsoft.com/office/officeart/2005/8/layout/vList2" loCatId="list" qsTypeId="urn:microsoft.com/office/officeart/2005/8/quickstyle/simple4" qsCatId="simple" csTypeId="urn:microsoft.com/office/officeart/2005/8/colors/colorful1" csCatId="colorful" phldr="1"/>
      <dgm:spPr/>
      <dgm:t>
        <a:bodyPr/>
        <a:lstStyle/>
        <a:p>
          <a:endParaRPr lang="zh-CN" altLang="en-US"/>
        </a:p>
      </dgm:t>
    </dgm:pt>
    <dgm:pt modelId="{09FEEF98-66D8-4266-9535-59667BCA2E50}">
      <dgm:prSet phldrT="[文本]"/>
      <dgm:spPr/>
      <dgm:t>
        <a:bodyPr/>
        <a:lstStyle/>
        <a:p>
          <a:r>
            <a:rPr lang="en-US" altLang="zh-CN" dirty="0">
              <a:latin typeface="+mj-ea"/>
              <a:ea typeface="+mj-ea"/>
            </a:rPr>
            <a:t>1.</a:t>
          </a:r>
          <a:r>
            <a:rPr lang="zh-CN" altLang="en-US" dirty="0">
              <a:latin typeface="+mj-ea"/>
              <a:ea typeface="+mj-ea"/>
            </a:rPr>
            <a:t>整体工作计划</a:t>
          </a:r>
        </a:p>
      </dgm:t>
    </dgm:pt>
    <dgm:pt modelId="{35E14190-AB40-4262-B0CF-E04C6237AF31}" type="parTrans" cxnId="{F0835E1B-2744-471F-A7E0-D375508D0963}">
      <dgm:prSet/>
      <dgm:spPr/>
      <dgm:t>
        <a:bodyPr/>
        <a:lstStyle/>
        <a:p>
          <a:endParaRPr lang="zh-CN" altLang="en-US"/>
        </a:p>
      </dgm:t>
    </dgm:pt>
    <dgm:pt modelId="{966F489E-DF38-4411-A6CE-B582D9B78FDA}" type="sibTrans" cxnId="{F0835E1B-2744-471F-A7E0-D375508D0963}">
      <dgm:prSet/>
      <dgm:spPr/>
      <dgm:t>
        <a:bodyPr/>
        <a:lstStyle/>
        <a:p>
          <a:endParaRPr lang="zh-CN" altLang="en-US"/>
        </a:p>
      </dgm:t>
    </dgm:pt>
    <dgm:pt modelId="{ED717D3C-12D7-4C82-9A24-C9144B86E759}">
      <dgm:prSet phldrT="[文本]"/>
      <dgm:spPr>
        <a:solidFill>
          <a:schemeClr val="accent3">
            <a:lumMod val="75000"/>
          </a:schemeClr>
        </a:solidFill>
      </dgm:spPr>
      <dgm:t>
        <a:bodyPr/>
        <a:lstStyle/>
        <a:p>
          <a:r>
            <a:rPr lang="en-US" altLang="zh-CN" dirty="0"/>
            <a:t>2.</a:t>
          </a:r>
          <a:r>
            <a:rPr lang="zh-CN" altLang="en-US" dirty="0"/>
            <a:t>最新工作进展</a:t>
          </a:r>
        </a:p>
      </dgm:t>
    </dgm:pt>
    <dgm:pt modelId="{A96E09E7-A8B9-4432-8311-9A7485920441}" type="parTrans" cxnId="{A51E0052-BB92-49BA-A178-3133DF96BDEE}">
      <dgm:prSet/>
      <dgm:spPr/>
      <dgm:t>
        <a:bodyPr/>
        <a:lstStyle/>
        <a:p>
          <a:endParaRPr lang="zh-CN" altLang="en-US"/>
        </a:p>
      </dgm:t>
    </dgm:pt>
    <dgm:pt modelId="{4ACC2CA2-E383-4FF3-BCA3-C6A799261913}" type="sibTrans" cxnId="{A51E0052-BB92-49BA-A178-3133DF96BDEE}">
      <dgm:prSet/>
      <dgm:spPr/>
      <dgm:t>
        <a:bodyPr/>
        <a:lstStyle/>
        <a:p>
          <a:endParaRPr lang="zh-CN" altLang="en-US"/>
        </a:p>
      </dgm:t>
    </dgm:pt>
    <dgm:pt modelId="{FE0B8CEE-7931-4C6C-ABAD-786E9B835F96}">
      <dgm:prSet/>
      <dgm:spPr>
        <a:solidFill>
          <a:schemeClr val="bg2">
            <a:lumMod val="60000"/>
            <a:lumOff val="40000"/>
          </a:schemeClr>
        </a:solidFill>
      </dgm:spPr>
      <dgm:t>
        <a:bodyPr/>
        <a:lstStyle/>
        <a:p>
          <a:r>
            <a:rPr lang="en-US" altLang="zh-CN" dirty="0"/>
            <a:t>3.</a:t>
          </a:r>
          <a:r>
            <a:rPr lang="zh-CN" altLang="en-US" dirty="0"/>
            <a:t>未来工作</a:t>
          </a:r>
          <a:r>
            <a:rPr lang="zh-Hans" altLang="en-US" b="0" dirty="0">
              <a:latin typeface="宋体" panose="02010600030101010101" pitchFamily="2" charset="-122"/>
              <a:ea typeface="宋体" panose="02010600030101010101" pitchFamily="2" charset="-122"/>
            </a:rPr>
            <a:t>计划</a:t>
          </a:r>
          <a:endParaRPr lang="zh-CN" altLang="en-US" b="0" dirty="0">
            <a:latin typeface="宋体" panose="02010600030101010101" pitchFamily="2" charset="-122"/>
            <a:ea typeface="宋体" panose="02010600030101010101" pitchFamily="2" charset="-122"/>
          </a:endParaRPr>
        </a:p>
      </dgm:t>
    </dgm:pt>
    <dgm:pt modelId="{7E84AF53-2FA2-4DF4-96A1-DC3CD900E0A3}" type="parTrans" cxnId="{F47B8026-3A9A-40F3-B4A8-FCC0DCA6A730}">
      <dgm:prSet/>
      <dgm:spPr/>
      <dgm:t>
        <a:bodyPr/>
        <a:lstStyle/>
        <a:p>
          <a:endParaRPr lang="zh-CN" altLang="en-US"/>
        </a:p>
      </dgm:t>
    </dgm:pt>
    <dgm:pt modelId="{1FA52AE0-DFB7-42CE-A86F-60A71B16BDF1}" type="sibTrans" cxnId="{F47B8026-3A9A-40F3-B4A8-FCC0DCA6A730}">
      <dgm:prSet/>
      <dgm:spPr/>
      <dgm:t>
        <a:bodyPr/>
        <a:lstStyle/>
        <a:p>
          <a:endParaRPr lang="zh-CN" altLang="en-US"/>
        </a:p>
      </dgm:t>
    </dgm:pt>
    <dgm:pt modelId="{E31A7A90-9CD5-4F7D-BB1D-2BA0EB5BD2C5}" type="pres">
      <dgm:prSet presAssocID="{A6AD3BAA-9012-48AF-8113-54AD8DB43514}" presName="linear" presStyleCnt="0">
        <dgm:presLayoutVars>
          <dgm:animLvl val="lvl"/>
          <dgm:resizeHandles val="exact"/>
        </dgm:presLayoutVars>
      </dgm:prSet>
      <dgm:spPr/>
    </dgm:pt>
    <dgm:pt modelId="{D7A831F6-224E-4255-B33E-DD2359E3B625}" type="pres">
      <dgm:prSet presAssocID="{09FEEF98-66D8-4266-9535-59667BCA2E50}" presName="parentText" presStyleLbl="node1" presStyleIdx="0" presStyleCnt="3" custScaleY="64997" custLinFactNeighborX="-3960" custLinFactNeighborY="-395">
        <dgm:presLayoutVars>
          <dgm:chMax val="0"/>
          <dgm:bulletEnabled val="1"/>
        </dgm:presLayoutVars>
      </dgm:prSet>
      <dgm:spPr/>
    </dgm:pt>
    <dgm:pt modelId="{FBF90EA1-6824-4341-A626-EC96D220F96E}" type="pres">
      <dgm:prSet presAssocID="{966F489E-DF38-4411-A6CE-B582D9B78FDA}" presName="spacer" presStyleCnt="0"/>
      <dgm:spPr/>
    </dgm:pt>
    <dgm:pt modelId="{0BD9CFF3-BD5C-4496-A5C0-71614AF6C6BB}" type="pres">
      <dgm:prSet presAssocID="{ED717D3C-12D7-4C82-9A24-C9144B86E759}" presName="parentText" presStyleLbl="node1" presStyleIdx="1" presStyleCnt="3" custScaleY="59406" custLinFactNeighborX="-392" custLinFactNeighborY="10036">
        <dgm:presLayoutVars>
          <dgm:chMax val="0"/>
          <dgm:bulletEnabled val="1"/>
        </dgm:presLayoutVars>
      </dgm:prSet>
      <dgm:spPr/>
    </dgm:pt>
    <dgm:pt modelId="{464742A5-F16D-480B-AB99-23EA79FE0EF8}" type="pres">
      <dgm:prSet presAssocID="{4ACC2CA2-E383-4FF3-BCA3-C6A799261913}" presName="spacer" presStyleCnt="0"/>
      <dgm:spPr/>
    </dgm:pt>
    <dgm:pt modelId="{25B85B47-B55F-40A6-95E0-5ED6A9B870BF}" type="pres">
      <dgm:prSet presAssocID="{FE0B8CEE-7931-4C6C-ABAD-786E9B835F96}" presName="parentText" presStyleLbl="node1" presStyleIdx="2" presStyleCnt="3" custScaleY="71785" custLinFactNeighborX="739" custLinFactNeighborY="37204">
        <dgm:presLayoutVars>
          <dgm:chMax val="0"/>
          <dgm:bulletEnabled val="1"/>
        </dgm:presLayoutVars>
      </dgm:prSet>
      <dgm:spPr/>
    </dgm:pt>
  </dgm:ptLst>
  <dgm:cxnLst>
    <dgm:cxn modelId="{6258A30C-CFEF-4E7E-A1F9-E5BB95938251}" type="presOf" srcId="{FE0B8CEE-7931-4C6C-ABAD-786E9B835F96}" destId="{25B85B47-B55F-40A6-95E0-5ED6A9B870BF}" srcOrd="0" destOrd="0" presId="urn:microsoft.com/office/officeart/2005/8/layout/vList2"/>
    <dgm:cxn modelId="{E501E513-D0CF-43E5-B9D1-7B7FEC1048C3}" type="presOf" srcId="{09FEEF98-66D8-4266-9535-59667BCA2E50}" destId="{D7A831F6-224E-4255-B33E-DD2359E3B625}" srcOrd="0" destOrd="0" presId="urn:microsoft.com/office/officeart/2005/8/layout/vList2"/>
    <dgm:cxn modelId="{F0835E1B-2744-471F-A7E0-D375508D0963}" srcId="{A6AD3BAA-9012-48AF-8113-54AD8DB43514}" destId="{09FEEF98-66D8-4266-9535-59667BCA2E50}" srcOrd="0" destOrd="0" parTransId="{35E14190-AB40-4262-B0CF-E04C6237AF31}" sibTransId="{966F489E-DF38-4411-A6CE-B582D9B78FDA}"/>
    <dgm:cxn modelId="{F47B8026-3A9A-40F3-B4A8-FCC0DCA6A730}" srcId="{A6AD3BAA-9012-48AF-8113-54AD8DB43514}" destId="{FE0B8CEE-7931-4C6C-ABAD-786E9B835F96}" srcOrd="2" destOrd="0" parTransId="{7E84AF53-2FA2-4DF4-96A1-DC3CD900E0A3}" sibTransId="{1FA52AE0-DFB7-42CE-A86F-60A71B16BDF1}"/>
    <dgm:cxn modelId="{30D35648-A472-4D9E-92F0-ED57CF94EAFC}" type="presOf" srcId="{A6AD3BAA-9012-48AF-8113-54AD8DB43514}" destId="{E31A7A90-9CD5-4F7D-BB1D-2BA0EB5BD2C5}" srcOrd="0" destOrd="0" presId="urn:microsoft.com/office/officeart/2005/8/layout/vList2"/>
    <dgm:cxn modelId="{A51E0052-BB92-49BA-A178-3133DF96BDEE}" srcId="{A6AD3BAA-9012-48AF-8113-54AD8DB43514}" destId="{ED717D3C-12D7-4C82-9A24-C9144B86E759}" srcOrd="1" destOrd="0" parTransId="{A96E09E7-A8B9-4432-8311-9A7485920441}" sibTransId="{4ACC2CA2-E383-4FF3-BCA3-C6A799261913}"/>
    <dgm:cxn modelId="{6576E6CA-932B-4DA6-A1CF-98EF49FF0AFD}" type="presOf" srcId="{ED717D3C-12D7-4C82-9A24-C9144B86E759}" destId="{0BD9CFF3-BD5C-4496-A5C0-71614AF6C6BB}" srcOrd="0" destOrd="0" presId="urn:microsoft.com/office/officeart/2005/8/layout/vList2"/>
    <dgm:cxn modelId="{6203D961-880E-4F8F-8307-58E6C609172E}" type="presParOf" srcId="{E31A7A90-9CD5-4F7D-BB1D-2BA0EB5BD2C5}" destId="{D7A831F6-224E-4255-B33E-DD2359E3B625}" srcOrd="0" destOrd="0" presId="urn:microsoft.com/office/officeart/2005/8/layout/vList2"/>
    <dgm:cxn modelId="{762B2BCB-DD4B-4F96-A137-12DD09428AC4}" type="presParOf" srcId="{E31A7A90-9CD5-4F7D-BB1D-2BA0EB5BD2C5}" destId="{FBF90EA1-6824-4341-A626-EC96D220F96E}" srcOrd="1" destOrd="0" presId="urn:microsoft.com/office/officeart/2005/8/layout/vList2"/>
    <dgm:cxn modelId="{8F8A4D70-5977-42A5-8F42-15E7AB3A1D24}" type="presParOf" srcId="{E31A7A90-9CD5-4F7D-BB1D-2BA0EB5BD2C5}" destId="{0BD9CFF3-BD5C-4496-A5C0-71614AF6C6BB}" srcOrd="2" destOrd="0" presId="urn:microsoft.com/office/officeart/2005/8/layout/vList2"/>
    <dgm:cxn modelId="{5DE11CFD-9604-4FAF-86EC-9E7129D2263F}" type="presParOf" srcId="{E31A7A90-9CD5-4F7D-BB1D-2BA0EB5BD2C5}" destId="{464742A5-F16D-480B-AB99-23EA79FE0EF8}" srcOrd="3" destOrd="0" presId="urn:microsoft.com/office/officeart/2005/8/layout/vList2"/>
    <dgm:cxn modelId="{A0B8444E-7DC0-4C73-B03C-E9961BC5E9F7}" type="presParOf" srcId="{E31A7A90-9CD5-4F7D-BB1D-2BA0EB5BD2C5}" destId="{25B85B47-B55F-40A6-95E0-5ED6A9B870BF}"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427A2880-395F-4F04-A6B8-82B1801684D1}" type="doc">
      <dgm:prSet loTypeId="urn:microsoft.com/office/officeart/2005/8/layout/venn3" loCatId="relationship" qsTypeId="urn:microsoft.com/office/officeart/2005/8/quickstyle/simple1" qsCatId="simple" csTypeId="urn:microsoft.com/office/officeart/2005/8/colors/colorful1" csCatId="colorful" phldr="1"/>
      <dgm:spPr/>
      <dgm:t>
        <a:bodyPr/>
        <a:lstStyle/>
        <a:p>
          <a:endParaRPr lang="zh-CN" altLang="en-US"/>
        </a:p>
      </dgm:t>
    </dgm:pt>
    <dgm:pt modelId="{D1657290-8733-488A-9C73-C7C011D2E30E}">
      <dgm:prSet phldrT="[文本]" custT="1"/>
      <dgm:spPr/>
      <dgm:t>
        <a:bodyPr/>
        <a:lstStyle/>
        <a:p>
          <a:r>
            <a:rPr lang="zh-CN" altLang="en-US" sz="1800" dirty="0"/>
            <a:t>数据</a:t>
          </a:r>
        </a:p>
      </dgm:t>
    </dgm:pt>
    <dgm:pt modelId="{5D9B85E2-3C13-4328-8B95-20974C2036D6}" type="parTrans" cxnId="{E8ACE957-9E11-4738-A0F6-D5402038F3EF}">
      <dgm:prSet/>
      <dgm:spPr/>
      <dgm:t>
        <a:bodyPr/>
        <a:lstStyle/>
        <a:p>
          <a:endParaRPr lang="zh-CN" altLang="en-US"/>
        </a:p>
      </dgm:t>
    </dgm:pt>
    <dgm:pt modelId="{602886E3-6ACD-4CCA-9F25-09E9A7CF4E80}" type="sibTrans" cxnId="{E8ACE957-9E11-4738-A0F6-D5402038F3EF}">
      <dgm:prSet/>
      <dgm:spPr/>
      <dgm:t>
        <a:bodyPr/>
        <a:lstStyle/>
        <a:p>
          <a:endParaRPr lang="zh-CN" altLang="en-US"/>
        </a:p>
      </dgm:t>
    </dgm:pt>
    <dgm:pt modelId="{85B98582-1402-4B03-9FE3-E607AC163D4A}">
      <dgm:prSet phldrT="[文本]" custT="1"/>
      <dgm:spPr/>
      <dgm:t>
        <a:bodyPr/>
        <a:lstStyle/>
        <a:p>
          <a:r>
            <a:rPr lang="zh-CN" altLang="en-US" sz="1800" dirty="0"/>
            <a:t>数据</a:t>
          </a:r>
        </a:p>
      </dgm:t>
    </dgm:pt>
    <dgm:pt modelId="{10AD475D-F566-47A9-BFF8-34359AEDCAAF}" type="parTrans" cxnId="{FBBAE036-C8D7-4E01-A078-261895875CBD}">
      <dgm:prSet/>
      <dgm:spPr/>
      <dgm:t>
        <a:bodyPr/>
        <a:lstStyle/>
        <a:p>
          <a:endParaRPr lang="zh-CN" altLang="en-US"/>
        </a:p>
      </dgm:t>
    </dgm:pt>
    <dgm:pt modelId="{15BDA56A-CBFE-4E2A-9970-180FB3D5E8AA}" type="sibTrans" cxnId="{FBBAE036-C8D7-4E01-A078-261895875CBD}">
      <dgm:prSet/>
      <dgm:spPr/>
      <dgm:t>
        <a:bodyPr/>
        <a:lstStyle/>
        <a:p>
          <a:endParaRPr lang="zh-CN" altLang="en-US"/>
        </a:p>
      </dgm:t>
    </dgm:pt>
    <dgm:pt modelId="{D7F63DC7-3EB9-4CBC-A803-6D639F7ECA79}" type="pres">
      <dgm:prSet presAssocID="{427A2880-395F-4F04-A6B8-82B1801684D1}" presName="Name0" presStyleCnt="0">
        <dgm:presLayoutVars>
          <dgm:dir/>
          <dgm:resizeHandles val="exact"/>
        </dgm:presLayoutVars>
      </dgm:prSet>
      <dgm:spPr/>
    </dgm:pt>
    <dgm:pt modelId="{9BAF608B-8F8D-4BEF-8CC5-DFCC52CD4FC2}" type="pres">
      <dgm:prSet presAssocID="{D1657290-8733-488A-9C73-C7C011D2E30E}" presName="Name5" presStyleLbl="vennNode1" presStyleIdx="0" presStyleCnt="2">
        <dgm:presLayoutVars>
          <dgm:bulletEnabled val="1"/>
        </dgm:presLayoutVars>
      </dgm:prSet>
      <dgm:spPr/>
    </dgm:pt>
    <dgm:pt modelId="{D0149637-9DBB-4B4A-A815-4D12A22DFE25}" type="pres">
      <dgm:prSet presAssocID="{602886E3-6ACD-4CCA-9F25-09E9A7CF4E80}" presName="space" presStyleCnt="0"/>
      <dgm:spPr/>
    </dgm:pt>
    <dgm:pt modelId="{19C21B2D-2107-4D24-8D86-29C33125AC2D}" type="pres">
      <dgm:prSet presAssocID="{85B98582-1402-4B03-9FE3-E607AC163D4A}" presName="Name5" presStyleLbl="vennNode1" presStyleIdx="1" presStyleCnt="2">
        <dgm:presLayoutVars>
          <dgm:bulletEnabled val="1"/>
        </dgm:presLayoutVars>
      </dgm:prSet>
      <dgm:spPr/>
    </dgm:pt>
  </dgm:ptLst>
  <dgm:cxnLst>
    <dgm:cxn modelId="{177E0708-85B2-46CE-B12B-02EBB556CC8C}" type="presOf" srcId="{D1657290-8733-488A-9C73-C7C011D2E30E}" destId="{9BAF608B-8F8D-4BEF-8CC5-DFCC52CD4FC2}" srcOrd="0" destOrd="0" presId="urn:microsoft.com/office/officeart/2005/8/layout/venn3"/>
    <dgm:cxn modelId="{FBBAE036-C8D7-4E01-A078-261895875CBD}" srcId="{427A2880-395F-4F04-A6B8-82B1801684D1}" destId="{85B98582-1402-4B03-9FE3-E607AC163D4A}" srcOrd="1" destOrd="0" parTransId="{10AD475D-F566-47A9-BFF8-34359AEDCAAF}" sibTransId="{15BDA56A-CBFE-4E2A-9970-180FB3D5E8AA}"/>
    <dgm:cxn modelId="{E8ACE957-9E11-4738-A0F6-D5402038F3EF}" srcId="{427A2880-395F-4F04-A6B8-82B1801684D1}" destId="{D1657290-8733-488A-9C73-C7C011D2E30E}" srcOrd="0" destOrd="0" parTransId="{5D9B85E2-3C13-4328-8B95-20974C2036D6}" sibTransId="{602886E3-6ACD-4CCA-9F25-09E9A7CF4E80}"/>
    <dgm:cxn modelId="{B953A58E-FBF3-4ACF-AD11-B6FD106F5162}" type="presOf" srcId="{427A2880-395F-4F04-A6B8-82B1801684D1}" destId="{D7F63DC7-3EB9-4CBC-A803-6D639F7ECA79}" srcOrd="0" destOrd="0" presId="urn:microsoft.com/office/officeart/2005/8/layout/venn3"/>
    <dgm:cxn modelId="{EB9745C7-F784-49F7-AEEF-ABD8DC66AA4C}" type="presOf" srcId="{85B98582-1402-4B03-9FE3-E607AC163D4A}" destId="{19C21B2D-2107-4D24-8D86-29C33125AC2D}" srcOrd="0" destOrd="0" presId="urn:microsoft.com/office/officeart/2005/8/layout/venn3"/>
    <dgm:cxn modelId="{3ECDC71F-993D-4B4E-8F35-AC40B32284A6}" type="presParOf" srcId="{D7F63DC7-3EB9-4CBC-A803-6D639F7ECA79}" destId="{9BAF608B-8F8D-4BEF-8CC5-DFCC52CD4FC2}" srcOrd="0" destOrd="0" presId="urn:microsoft.com/office/officeart/2005/8/layout/venn3"/>
    <dgm:cxn modelId="{AB951805-A2C2-459C-B560-89679F10B746}" type="presParOf" srcId="{D7F63DC7-3EB9-4CBC-A803-6D639F7ECA79}" destId="{D0149637-9DBB-4B4A-A815-4D12A22DFE25}" srcOrd="1" destOrd="0" presId="urn:microsoft.com/office/officeart/2005/8/layout/venn3"/>
    <dgm:cxn modelId="{FA2E7B5F-F877-4129-98AB-1CC6BB562BC9}" type="presParOf" srcId="{D7F63DC7-3EB9-4CBC-A803-6D639F7ECA79}" destId="{19C21B2D-2107-4D24-8D86-29C33125AC2D}" srcOrd="2" destOrd="0" presId="urn:microsoft.com/office/officeart/2005/8/layout/venn3"/>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427A2880-395F-4F04-A6B8-82B1801684D1}" type="doc">
      <dgm:prSet loTypeId="urn:microsoft.com/office/officeart/2005/8/layout/venn3" loCatId="relationship" qsTypeId="urn:microsoft.com/office/officeart/2005/8/quickstyle/simple1" qsCatId="simple" csTypeId="urn:microsoft.com/office/officeart/2005/8/colors/colorful3" csCatId="colorful" phldr="1"/>
      <dgm:spPr/>
      <dgm:t>
        <a:bodyPr/>
        <a:lstStyle/>
        <a:p>
          <a:endParaRPr lang="zh-CN" altLang="en-US"/>
        </a:p>
      </dgm:t>
    </dgm:pt>
    <dgm:pt modelId="{D1657290-8733-488A-9C73-C7C011D2E30E}">
      <dgm:prSet phldrT="[文本]" custT="1"/>
      <dgm:spPr/>
      <dgm:t>
        <a:bodyPr/>
        <a:lstStyle/>
        <a:p>
          <a:r>
            <a:rPr lang="zh-CN" altLang="en-US" sz="1800" dirty="0"/>
            <a:t>用户</a:t>
          </a:r>
        </a:p>
      </dgm:t>
    </dgm:pt>
    <dgm:pt modelId="{5D9B85E2-3C13-4328-8B95-20974C2036D6}" type="parTrans" cxnId="{E8ACE957-9E11-4738-A0F6-D5402038F3EF}">
      <dgm:prSet/>
      <dgm:spPr/>
      <dgm:t>
        <a:bodyPr/>
        <a:lstStyle/>
        <a:p>
          <a:endParaRPr lang="zh-CN" altLang="en-US"/>
        </a:p>
      </dgm:t>
    </dgm:pt>
    <dgm:pt modelId="{602886E3-6ACD-4CCA-9F25-09E9A7CF4E80}" type="sibTrans" cxnId="{E8ACE957-9E11-4738-A0F6-D5402038F3EF}">
      <dgm:prSet/>
      <dgm:spPr/>
      <dgm:t>
        <a:bodyPr/>
        <a:lstStyle/>
        <a:p>
          <a:endParaRPr lang="zh-CN" altLang="en-US"/>
        </a:p>
      </dgm:t>
    </dgm:pt>
    <dgm:pt modelId="{85B98582-1402-4B03-9FE3-E607AC163D4A}">
      <dgm:prSet phldrT="[文本]" custT="1"/>
      <dgm:spPr/>
      <dgm:t>
        <a:bodyPr/>
        <a:lstStyle/>
        <a:p>
          <a:r>
            <a:rPr lang="zh-CN" altLang="en-US" sz="1800" dirty="0"/>
            <a:t>用户</a:t>
          </a:r>
        </a:p>
      </dgm:t>
    </dgm:pt>
    <dgm:pt modelId="{10AD475D-F566-47A9-BFF8-34359AEDCAAF}" type="parTrans" cxnId="{FBBAE036-C8D7-4E01-A078-261895875CBD}">
      <dgm:prSet/>
      <dgm:spPr/>
      <dgm:t>
        <a:bodyPr/>
        <a:lstStyle/>
        <a:p>
          <a:endParaRPr lang="zh-CN" altLang="en-US"/>
        </a:p>
      </dgm:t>
    </dgm:pt>
    <dgm:pt modelId="{15BDA56A-CBFE-4E2A-9970-180FB3D5E8AA}" type="sibTrans" cxnId="{FBBAE036-C8D7-4E01-A078-261895875CBD}">
      <dgm:prSet/>
      <dgm:spPr/>
      <dgm:t>
        <a:bodyPr/>
        <a:lstStyle/>
        <a:p>
          <a:endParaRPr lang="zh-CN" altLang="en-US"/>
        </a:p>
      </dgm:t>
    </dgm:pt>
    <dgm:pt modelId="{D7F63DC7-3EB9-4CBC-A803-6D639F7ECA79}" type="pres">
      <dgm:prSet presAssocID="{427A2880-395F-4F04-A6B8-82B1801684D1}" presName="Name0" presStyleCnt="0">
        <dgm:presLayoutVars>
          <dgm:dir/>
          <dgm:resizeHandles val="exact"/>
        </dgm:presLayoutVars>
      </dgm:prSet>
      <dgm:spPr/>
    </dgm:pt>
    <dgm:pt modelId="{9BAF608B-8F8D-4BEF-8CC5-DFCC52CD4FC2}" type="pres">
      <dgm:prSet presAssocID="{D1657290-8733-488A-9C73-C7C011D2E30E}" presName="Name5" presStyleLbl="vennNode1" presStyleIdx="0" presStyleCnt="2">
        <dgm:presLayoutVars>
          <dgm:bulletEnabled val="1"/>
        </dgm:presLayoutVars>
      </dgm:prSet>
      <dgm:spPr/>
    </dgm:pt>
    <dgm:pt modelId="{D0149637-9DBB-4B4A-A815-4D12A22DFE25}" type="pres">
      <dgm:prSet presAssocID="{602886E3-6ACD-4CCA-9F25-09E9A7CF4E80}" presName="space" presStyleCnt="0"/>
      <dgm:spPr/>
    </dgm:pt>
    <dgm:pt modelId="{19C21B2D-2107-4D24-8D86-29C33125AC2D}" type="pres">
      <dgm:prSet presAssocID="{85B98582-1402-4B03-9FE3-E607AC163D4A}" presName="Name5" presStyleLbl="vennNode1" presStyleIdx="1" presStyleCnt="2">
        <dgm:presLayoutVars>
          <dgm:bulletEnabled val="1"/>
        </dgm:presLayoutVars>
      </dgm:prSet>
      <dgm:spPr/>
    </dgm:pt>
  </dgm:ptLst>
  <dgm:cxnLst>
    <dgm:cxn modelId="{78C4A227-828F-4D93-9DE8-3A21C63240F4}" type="presOf" srcId="{D1657290-8733-488A-9C73-C7C011D2E30E}" destId="{9BAF608B-8F8D-4BEF-8CC5-DFCC52CD4FC2}" srcOrd="0" destOrd="0" presId="urn:microsoft.com/office/officeart/2005/8/layout/venn3"/>
    <dgm:cxn modelId="{FBBAE036-C8D7-4E01-A078-261895875CBD}" srcId="{427A2880-395F-4F04-A6B8-82B1801684D1}" destId="{85B98582-1402-4B03-9FE3-E607AC163D4A}" srcOrd="1" destOrd="0" parTransId="{10AD475D-F566-47A9-BFF8-34359AEDCAAF}" sibTransId="{15BDA56A-CBFE-4E2A-9970-180FB3D5E8AA}"/>
    <dgm:cxn modelId="{7DA1C541-828D-4C39-A16A-102874C4089C}" type="presOf" srcId="{427A2880-395F-4F04-A6B8-82B1801684D1}" destId="{D7F63DC7-3EB9-4CBC-A803-6D639F7ECA79}" srcOrd="0" destOrd="0" presId="urn:microsoft.com/office/officeart/2005/8/layout/venn3"/>
    <dgm:cxn modelId="{E8ACE957-9E11-4738-A0F6-D5402038F3EF}" srcId="{427A2880-395F-4F04-A6B8-82B1801684D1}" destId="{D1657290-8733-488A-9C73-C7C011D2E30E}" srcOrd="0" destOrd="0" parTransId="{5D9B85E2-3C13-4328-8B95-20974C2036D6}" sibTransId="{602886E3-6ACD-4CCA-9F25-09E9A7CF4E80}"/>
    <dgm:cxn modelId="{613DE6F2-1FC5-4639-9963-3431B1E2B9D8}" type="presOf" srcId="{85B98582-1402-4B03-9FE3-E607AC163D4A}" destId="{19C21B2D-2107-4D24-8D86-29C33125AC2D}" srcOrd="0" destOrd="0" presId="urn:microsoft.com/office/officeart/2005/8/layout/venn3"/>
    <dgm:cxn modelId="{43953277-C819-472D-883A-F06C9D187988}" type="presParOf" srcId="{D7F63DC7-3EB9-4CBC-A803-6D639F7ECA79}" destId="{9BAF608B-8F8D-4BEF-8CC5-DFCC52CD4FC2}" srcOrd="0" destOrd="0" presId="urn:microsoft.com/office/officeart/2005/8/layout/venn3"/>
    <dgm:cxn modelId="{30C8AFAE-56B0-4E6E-898F-FD4738E944BB}" type="presParOf" srcId="{D7F63DC7-3EB9-4CBC-A803-6D639F7ECA79}" destId="{D0149637-9DBB-4B4A-A815-4D12A22DFE25}" srcOrd="1" destOrd="0" presId="urn:microsoft.com/office/officeart/2005/8/layout/venn3"/>
    <dgm:cxn modelId="{FD49273B-F02D-4D7B-BECA-E0838E1394D9}" type="presParOf" srcId="{D7F63DC7-3EB9-4CBC-A803-6D639F7ECA79}" destId="{19C21B2D-2107-4D24-8D86-29C33125AC2D}" srcOrd="2" destOrd="0" presId="urn:microsoft.com/office/officeart/2005/8/layout/venn3"/>
  </dgm:cxnLst>
  <dgm:bg/>
  <dgm:whole/>
  <dgm:extLst>
    <a:ext uri="http://schemas.microsoft.com/office/drawing/2008/diagram">
      <dsp:dataModelExt xmlns:dsp="http://schemas.microsoft.com/office/drawing/2008/diagram" relId="rId21"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427A2880-395F-4F04-A6B8-82B1801684D1}" type="doc">
      <dgm:prSet loTypeId="urn:microsoft.com/office/officeart/2005/8/layout/venn3" loCatId="relationship" qsTypeId="urn:microsoft.com/office/officeart/2005/8/quickstyle/simple1" qsCatId="simple" csTypeId="urn:microsoft.com/office/officeart/2005/8/colors/colorful5" csCatId="colorful" phldr="1"/>
      <dgm:spPr/>
      <dgm:t>
        <a:bodyPr/>
        <a:lstStyle/>
        <a:p>
          <a:endParaRPr lang="zh-CN" altLang="en-US"/>
        </a:p>
      </dgm:t>
    </dgm:pt>
    <dgm:pt modelId="{D1657290-8733-488A-9C73-C7C011D2E30E}">
      <dgm:prSet phldrT="[文本]" custT="1"/>
      <dgm:spPr/>
      <dgm:t>
        <a:bodyPr/>
        <a:lstStyle/>
        <a:p>
          <a:r>
            <a:rPr lang="zh-CN" altLang="en-US" sz="1800" dirty="0"/>
            <a:t>文献</a:t>
          </a:r>
        </a:p>
      </dgm:t>
    </dgm:pt>
    <dgm:pt modelId="{5D9B85E2-3C13-4328-8B95-20974C2036D6}" type="parTrans" cxnId="{E8ACE957-9E11-4738-A0F6-D5402038F3EF}">
      <dgm:prSet/>
      <dgm:spPr/>
      <dgm:t>
        <a:bodyPr/>
        <a:lstStyle/>
        <a:p>
          <a:endParaRPr lang="zh-CN" altLang="en-US"/>
        </a:p>
      </dgm:t>
    </dgm:pt>
    <dgm:pt modelId="{602886E3-6ACD-4CCA-9F25-09E9A7CF4E80}" type="sibTrans" cxnId="{E8ACE957-9E11-4738-A0F6-D5402038F3EF}">
      <dgm:prSet/>
      <dgm:spPr/>
      <dgm:t>
        <a:bodyPr/>
        <a:lstStyle/>
        <a:p>
          <a:endParaRPr lang="zh-CN" altLang="en-US"/>
        </a:p>
      </dgm:t>
    </dgm:pt>
    <dgm:pt modelId="{85B98582-1402-4B03-9FE3-E607AC163D4A}">
      <dgm:prSet phldrT="[文本]" custT="1"/>
      <dgm:spPr/>
      <dgm:t>
        <a:bodyPr/>
        <a:lstStyle/>
        <a:p>
          <a:r>
            <a:rPr lang="zh-CN" altLang="en-US" sz="1800" dirty="0"/>
            <a:t>文献</a:t>
          </a:r>
        </a:p>
      </dgm:t>
    </dgm:pt>
    <dgm:pt modelId="{10AD475D-F566-47A9-BFF8-34359AEDCAAF}" type="parTrans" cxnId="{FBBAE036-C8D7-4E01-A078-261895875CBD}">
      <dgm:prSet/>
      <dgm:spPr/>
      <dgm:t>
        <a:bodyPr/>
        <a:lstStyle/>
        <a:p>
          <a:endParaRPr lang="zh-CN" altLang="en-US"/>
        </a:p>
      </dgm:t>
    </dgm:pt>
    <dgm:pt modelId="{15BDA56A-CBFE-4E2A-9970-180FB3D5E8AA}" type="sibTrans" cxnId="{FBBAE036-C8D7-4E01-A078-261895875CBD}">
      <dgm:prSet/>
      <dgm:spPr/>
      <dgm:t>
        <a:bodyPr/>
        <a:lstStyle/>
        <a:p>
          <a:endParaRPr lang="zh-CN" altLang="en-US"/>
        </a:p>
      </dgm:t>
    </dgm:pt>
    <dgm:pt modelId="{D7F63DC7-3EB9-4CBC-A803-6D639F7ECA79}" type="pres">
      <dgm:prSet presAssocID="{427A2880-395F-4F04-A6B8-82B1801684D1}" presName="Name0" presStyleCnt="0">
        <dgm:presLayoutVars>
          <dgm:dir/>
          <dgm:resizeHandles val="exact"/>
        </dgm:presLayoutVars>
      </dgm:prSet>
      <dgm:spPr/>
    </dgm:pt>
    <dgm:pt modelId="{9BAF608B-8F8D-4BEF-8CC5-DFCC52CD4FC2}" type="pres">
      <dgm:prSet presAssocID="{D1657290-8733-488A-9C73-C7C011D2E30E}" presName="Name5" presStyleLbl="vennNode1" presStyleIdx="0" presStyleCnt="2">
        <dgm:presLayoutVars>
          <dgm:bulletEnabled val="1"/>
        </dgm:presLayoutVars>
      </dgm:prSet>
      <dgm:spPr/>
    </dgm:pt>
    <dgm:pt modelId="{D0149637-9DBB-4B4A-A815-4D12A22DFE25}" type="pres">
      <dgm:prSet presAssocID="{602886E3-6ACD-4CCA-9F25-09E9A7CF4E80}" presName="space" presStyleCnt="0"/>
      <dgm:spPr/>
    </dgm:pt>
    <dgm:pt modelId="{19C21B2D-2107-4D24-8D86-29C33125AC2D}" type="pres">
      <dgm:prSet presAssocID="{85B98582-1402-4B03-9FE3-E607AC163D4A}" presName="Name5" presStyleLbl="vennNode1" presStyleIdx="1" presStyleCnt="2">
        <dgm:presLayoutVars>
          <dgm:bulletEnabled val="1"/>
        </dgm:presLayoutVars>
      </dgm:prSet>
      <dgm:spPr/>
    </dgm:pt>
  </dgm:ptLst>
  <dgm:cxnLst>
    <dgm:cxn modelId="{FBBAE036-C8D7-4E01-A078-261895875CBD}" srcId="{427A2880-395F-4F04-A6B8-82B1801684D1}" destId="{85B98582-1402-4B03-9FE3-E607AC163D4A}" srcOrd="1" destOrd="0" parTransId="{10AD475D-F566-47A9-BFF8-34359AEDCAAF}" sibTransId="{15BDA56A-CBFE-4E2A-9970-180FB3D5E8AA}"/>
    <dgm:cxn modelId="{E8ACE957-9E11-4738-A0F6-D5402038F3EF}" srcId="{427A2880-395F-4F04-A6B8-82B1801684D1}" destId="{D1657290-8733-488A-9C73-C7C011D2E30E}" srcOrd="0" destOrd="0" parTransId="{5D9B85E2-3C13-4328-8B95-20974C2036D6}" sibTransId="{602886E3-6ACD-4CCA-9F25-09E9A7CF4E80}"/>
    <dgm:cxn modelId="{878EA578-814E-4452-8D26-306BF3352928}" type="presOf" srcId="{427A2880-395F-4F04-A6B8-82B1801684D1}" destId="{D7F63DC7-3EB9-4CBC-A803-6D639F7ECA79}" srcOrd="0" destOrd="0" presId="urn:microsoft.com/office/officeart/2005/8/layout/venn3"/>
    <dgm:cxn modelId="{0F34748C-2508-468B-94D3-5882B39BDBA2}" type="presOf" srcId="{85B98582-1402-4B03-9FE3-E607AC163D4A}" destId="{19C21B2D-2107-4D24-8D86-29C33125AC2D}" srcOrd="0" destOrd="0" presId="urn:microsoft.com/office/officeart/2005/8/layout/venn3"/>
    <dgm:cxn modelId="{68677DA2-3FF9-4BE3-8CB7-DA2C08244FA4}" type="presOf" srcId="{D1657290-8733-488A-9C73-C7C011D2E30E}" destId="{9BAF608B-8F8D-4BEF-8CC5-DFCC52CD4FC2}" srcOrd="0" destOrd="0" presId="urn:microsoft.com/office/officeart/2005/8/layout/venn3"/>
    <dgm:cxn modelId="{09EED144-F87F-4419-8034-D07BD6DFABD2}" type="presParOf" srcId="{D7F63DC7-3EB9-4CBC-A803-6D639F7ECA79}" destId="{9BAF608B-8F8D-4BEF-8CC5-DFCC52CD4FC2}" srcOrd="0" destOrd="0" presId="urn:microsoft.com/office/officeart/2005/8/layout/venn3"/>
    <dgm:cxn modelId="{876E5022-8D54-4E96-BA48-62A354F8C3AF}" type="presParOf" srcId="{D7F63DC7-3EB9-4CBC-A803-6D639F7ECA79}" destId="{D0149637-9DBB-4B4A-A815-4D12A22DFE25}" srcOrd="1" destOrd="0" presId="urn:microsoft.com/office/officeart/2005/8/layout/venn3"/>
    <dgm:cxn modelId="{9713B395-0339-4AFA-BBCE-2F115B3382E9}" type="presParOf" srcId="{D7F63DC7-3EB9-4CBC-A803-6D639F7ECA79}" destId="{19C21B2D-2107-4D24-8D86-29C33125AC2D}" srcOrd="2" destOrd="0" presId="urn:microsoft.com/office/officeart/2005/8/layout/venn3"/>
  </dgm:cxnLst>
  <dgm:bg/>
  <dgm:whole/>
  <dgm:extLst>
    <a:ext uri="http://schemas.microsoft.com/office/drawing/2008/diagram">
      <dsp:dataModelExt xmlns:dsp="http://schemas.microsoft.com/office/drawing/2008/diagram" relId="rId2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427A2880-395F-4F04-A6B8-82B1801684D1}" type="doc">
      <dgm:prSet loTypeId="urn:microsoft.com/office/officeart/2005/8/layout/venn3" loCatId="relationship" qsTypeId="urn:microsoft.com/office/officeart/2005/8/quickstyle/simple1" qsCatId="simple" csTypeId="urn:microsoft.com/office/officeart/2005/8/colors/colorful4" csCatId="colorful" phldr="1"/>
      <dgm:spPr/>
      <dgm:t>
        <a:bodyPr/>
        <a:lstStyle/>
        <a:p>
          <a:endParaRPr lang="zh-CN" altLang="en-US"/>
        </a:p>
      </dgm:t>
    </dgm:pt>
    <dgm:pt modelId="{D1657290-8733-488A-9C73-C7C011D2E30E}">
      <dgm:prSet phldrT="[文本]" custT="1"/>
      <dgm:spPr/>
      <dgm:t>
        <a:bodyPr/>
        <a:lstStyle/>
        <a:p>
          <a:r>
            <a:rPr lang="zh-CN" altLang="en-US" sz="1800" dirty="0"/>
            <a:t>计算方法</a:t>
          </a:r>
        </a:p>
      </dgm:t>
    </dgm:pt>
    <dgm:pt modelId="{5D9B85E2-3C13-4328-8B95-20974C2036D6}" type="parTrans" cxnId="{E8ACE957-9E11-4738-A0F6-D5402038F3EF}">
      <dgm:prSet/>
      <dgm:spPr/>
      <dgm:t>
        <a:bodyPr/>
        <a:lstStyle/>
        <a:p>
          <a:endParaRPr lang="zh-CN" altLang="en-US"/>
        </a:p>
      </dgm:t>
    </dgm:pt>
    <dgm:pt modelId="{602886E3-6ACD-4CCA-9F25-09E9A7CF4E80}" type="sibTrans" cxnId="{E8ACE957-9E11-4738-A0F6-D5402038F3EF}">
      <dgm:prSet/>
      <dgm:spPr/>
      <dgm:t>
        <a:bodyPr/>
        <a:lstStyle/>
        <a:p>
          <a:endParaRPr lang="zh-CN" altLang="en-US"/>
        </a:p>
      </dgm:t>
    </dgm:pt>
    <dgm:pt modelId="{85B98582-1402-4B03-9FE3-E607AC163D4A}">
      <dgm:prSet phldrT="[文本]" custT="1"/>
      <dgm:spPr/>
      <dgm:t>
        <a:bodyPr/>
        <a:lstStyle/>
        <a:p>
          <a:r>
            <a:rPr lang="zh-CN" altLang="en-US" sz="1800" dirty="0"/>
            <a:t>计算方法</a:t>
          </a:r>
        </a:p>
      </dgm:t>
    </dgm:pt>
    <dgm:pt modelId="{10AD475D-F566-47A9-BFF8-34359AEDCAAF}" type="parTrans" cxnId="{FBBAE036-C8D7-4E01-A078-261895875CBD}">
      <dgm:prSet/>
      <dgm:spPr/>
      <dgm:t>
        <a:bodyPr/>
        <a:lstStyle/>
        <a:p>
          <a:endParaRPr lang="zh-CN" altLang="en-US"/>
        </a:p>
      </dgm:t>
    </dgm:pt>
    <dgm:pt modelId="{15BDA56A-CBFE-4E2A-9970-180FB3D5E8AA}" type="sibTrans" cxnId="{FBBAE036-C8D7-4E01-A078-261895875CBD}">
      <dgm:prSet/>
      <dgm:spPr/>
      <dgm:t>
        <a:bodyPr/>
        <a:lstStyle/>
        <a:p>
          <a:endParaRPr lang="zh-CN" altLang="en-US"/>
        </a:p>
      </dgm:t>
    </dgm:pt>
    <dgm:pt modelId="{D7F63DC7-3EB9-4CBC-A803-6D639F7ECA79}" type="pres">
      <dgm:prSet presAssocID="{427A2880-395F-4F04-A6B8-82B1801684D1}" presName="Name0" presStyleCnt="0">
        <dgm:presLayoutVars>
          <dgm:dir/>
          <dgm:resizeHandles val="exact"/>
        </dgm:presLayoutVars>
      </dgm:prSet>
      <dgm:spPr/>
    </dgm:pt>
    <dgm:pt modelId="{9BAF608B-8F8D-4BEF-8CC5-DFCC52CD4FC2}" type="pres">
      <dgm:prSet presAssocID="{D1657290-8733-488A-9C73-C7C011D2E30E}" presName="Name5" presStyleLbl="vennNode1" presStyleIdx="0" presStyleCnt="2">
        <dgm:presLayoutVars>
          <dgm:bulletEnabled val="1"/>
        </dgm:presLayoutVars>
      </dgm:prSet>
      <dgm:spPr/>
    </dgm:pt>
    <dgm:pt modelId="{D0149637-9DBB-4B4A-A815-4D12A22DFE25}" type="pres">
      <dgm:prSet presAssocID="{602886E3-6ACD-4CCA-9F25-09E9A7CF4E80}" presName="space" presStyleCnt="0"/>
      <dgm:spPr/>
    </dgm:pt>
    <dgm:pt modelId="{19C21B2D-2107-4D24-8D86-29C33125AC2D}" type="pres">
      <dgm:prSet presAssocID="{85B98582-1402-4B03-9FE3-E607AC163D4A}" presName="Name5" presStyleLbl="vennNode1" presStyleIdx="1" presStyleCnt="2">
        <dgm:presLayoutVars>
          <dgm:bulletEnabled val="1"/>
        </dgm:presLayoutVars>
      </dgm:prSet>
      <dgm:spPr/>
    </dgm:pt>
  </dgm:ptLst>
  <dgm:cxnLst>
    <dgm:cxn modelId="{FBBAE036-C8D7-4E01-A078-261895875CBD}" srcId="{427A2880-395F-4F04-A6B8-82B1801684D1}" destId="{85B98582-1402-4B03-9FE3-E607AC163D4A}" srcOrd="1" destOrd="0" parTransId="{10AD475D-F566-47A9-BFF8-34359AEDCAAF}" sibTransId="{15BDA56A-CBFE-4E2A-9970-180FB3D5E8AA}"/>
    <dgm:cxn modelId="{E8ACE957-9E11-4738-A0F6-D5402038F3EF}" srcId="{427A2880-395F-4F04-A6B8-82B1801684D1}" destId="{D1657290-8733-488A-9C73-C7C011D2E30E}" srcOrd="0" destOrd="0" parTransId="{5D9B85E2-3C13-4328-8B95-20974C2036D6}" sibTransId="{602886E3-6ACD-4CCA-9F25-09E9A7CF4E80}"/>
    <dgm:cxn modelId="{C9AB0889-D647-465D-A61A-F032A1537E47}" type="presOf" srcId="{D1657290-8733-488A-9C73-C7C011D2E30E}" destId="{9BAF608B-8F8D-4BEF-8CC5-DFCC52CD4FC2}" srcOrd="0" destOrd="0" presId="urn:microsoft.com/office/officeart/2005/8/layout/venn3"/>
    <dgm:cxn modelId="{34809A98-3706-44F3-8C2E-6D7142D257E8}" type="presOf" srcId="{85B98582-1402-4B03-9FE3-E607AC163D4A}" destId="{19C21B2D-2107-4D24-8D86-29C33125AC2D}" srcOrd="0" destOrd="0" presId="urn:microsoft.com/office/officeart/2005/8/layout/venn3"/>
    <dgm:cxn modelId="{9618DCA9-ED8C-4827-B813-68F483E4346B}" type="presOf" srcId="{427A2880-395F-4F04-A6B8-82B1801684D1}" destId="{D7F63DC7-3EB9-4CBC-A803-6D639F7ECA79}" srcOrd="0" destOrd="0" presId="urn:microsoft.com/office/officeart/2005/8/layout/venn3"/>
    <dgm:cxn modelId="{63B4F871-ACD0-466B-82FC-8A57CD346C18}" type="presParOf" srcId="{D7F63DC7-3EB9-4CBC-A803-6D639F7ECA79}" destId="{9BAF608B-8F8D-4BEF-8CC5-DFCC52CD4FC2}" srcOrd="0" destOrd="0" presId="urn:microsoft.com/office/officeart/2005/8/layout/venn3"/>
    <dgm:cxn modelId="{DF258F40-068E-49EB-8BF7-2935EC310D99}" type="presParOf" srcId="{D7F63DC7-3EB9-4CBC-A803-6D639F7ECA79}" destId="{D0149637-9DBB-4B4A-A815-4D12A22DFE25}" srcOrd="1" destOrd="0" presId="urn:microsoft.com/office/officeart/2005/8/layout/venn3"/>
    <dgm:cxn modelId="{971ADD3D-BF7F-4989-87BC-EC28FD9EF18C}" type="presParOf" srcId="{D7F63DC7-3EB9-4CBC-A803-6D639F7ECA79}" destId="{19C21B2D-2107-4D24-8D86-29C33125AC2D}" srcOrd="2" destOrd="0" presId="urn:microsoft.com/office/officeart/2005/8/layout/venn3"/>
  </dgm:cxnLst>
  <dgm:bg/>
  <dgm:whole/>
  <dgm:extLst>
    <a:ext uri="http://schemas.microsoft.com/office/drawing/2008/diagram">
      <dsp:dataModelExt xmlns:dsp="http://schemas.microsoft.com/office/drawing/2008/diagram" relId="rId31"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3456D73A-F850-4DC4-9185-BC3AB30F7E80}" type="doc">
      <dgm:prSet loTypeId="urn:microsoft.com/office/officeart/2005/8/layout/list1#1" loCatId="list" qsTypeId="urn:microsoft.com/office/officeart/2005/8/quickstyle/simple1#1" qsCatId="simple" csTypeId="urn:microsoft.com/office/officeart/2005/8/colors/colorful4#1" csCatId="colorful" phldr="1"/>
      <dgm:spPr/>
      <dgm:t>
        <a:bodyPr/>
        <a:lstStyle/>
        <a:p>
          <a:endParaRPr lang="zh-CN" altLang="en-US"/>
        </a:p>
      </dgm:t>
    </dgm:pt>
    <dgm:pt modelId="{A3221014-33BB-477D-8A81-EE8E8BE11527}">
      <dgm:prSet phldrT="[文本]" custT="1">
        <dgm:style>
          <a:lnRef idx="2">
            <a:schemeClr val="accent4"/>
          </a:lnRef>
          <a:fillRef idx="1">
            <a:schemeClr val="lt1"/>
          </a:fillRef>
          <a:effectRef idx="0">
            <a:schemeClr val="accent4"/>
          </a:effectRef>
          <a:fontRef idx="minor">
            <a:schemeClr val="dk1"/>
          </a:fontRef>
        </dgm:style>
      </dgm:prSet>
      <dgm:spPr>
        <a:solidFill>
          <a:schemeClr val="accent4">
            <a:lumMod val="40000"/>
            <a:lumOff val="60000"/>
          </a:schemeClr>
        </a:solidFill>
      </dgm:spPr>
      <dgm:t>
        <a:bodyPr/>
        <a:lstStyle/>
        <a:p>
          <a:r>
            <a:rPr lang="zh-CN" altLang="en-US" sz="2000" b="1" dirty="0"/>
            <a:t>问题一：数据的质与量问题并存</a:t>
          </a:r>
        </a:p>
      </dgm:t>
    </dgm:pt>
    <dgm:pt modelId="{62E78223-A463-4A1E-B1C5-FC492218D2DC}" type="parTrans" cxnId="{7AB70511-9C3C-4F57-8929-CD45832738B1}">
      <dgm:prSet/>
      <dgm:spPr/>
      <dgm:t>
        <a:bodyPr/>
        <a:lstStyle/>
        <a:p>
          <a:endParaRPr lang="zh-CN" altLang="en-US"/>
        </a:p>
      </dgm:t>
    </dgm:pt>
    <dgm:pt modelId="{F316015B-1390-4641-BAC8-BF7A4F6E72FC}" type="sibTrans" cxnId="{7AB70511-9C3C-4F57-8929-CD45832738B1}">
      <dgm:prSet/>
      <dgm:spPr/>
      <dgm:t>
        <a:bodyPr/>
        <a:lstStyle/>
        <a:p>
          <a:endParaRPr lang="zh-CN" altLang="en-US"/>
        </a:p>
      </dgm:t>
    </dgm:pt>
    <dgm:pt modelId="{DF18A131-14A3-4829-B68D-60F368CC0B6F}">
      <dgm:prSet phldrT="[文本]"/>
      <dgm:spPr/>
      <dgm:t>
        <a:bodyPr/>
        <a:lstStyle/>
        <a:p>
          <a:r>
            <a:rPr lang="zh-CN" altLang="en-US" b="1" dirty="0"/>
            <a:t>蠕变数据</a:t>
          </a:r>
        </a:p>
      </dgm:t>
    </dgm:pt>
    <dgm:pt modelId="{9D363C80-3F5E-401E-9476-74EA52466097}" type="parTrans" cxnId="{931A514B-B141-49E3-B458-5411C334F4B8}">
      <dgm:prSet/>
      <dgm:spPr/>
      <dgm:t>
        <a:bodyPr/>
        <a:lstStyle/>
        <a:p>
          <a:endParaRPr lang="zh-CN" altLang="en-US"/>
        </a:p>
      </dgm:t>
    </dgm:pt>
    <dgm:pt modelId="{10461E0E-5DB2-48AD-A3F5-2293B07F094D}" type="sibTrans" cxnId="{931A514B-B141-49E3-B458-5411C334F4B8}">
      <dgm:prSet/>
      <dgm:spPr/>
      <dgm:t>
        <a:bodyPr/>
        <a:lstStyle/>
        <a:p>
          <a:endParaRPr lang="zh-CN" altLang="en-US"/>
        </a:p>
      </dgm:t>
    </dgm:pt>
    <dgm:pt modelId="{7A5D0B2B-5D60-449D-946A-8575383D2533}">
      <dgm:prSet/>
      <dgm:spPr/>
      <dgm:t>
        <a:bodyPr/>
        <a:lstStyle/>
        <a:p>
          <a:r>
            <a:rPr lang="zh-CN" altLang="en-US" dirty="0">
              <a:solidFill>
                <a:schemeClr val="tx1"/>
              </a:solidFill>
            </a:rPr>
            <a:t>问题：</a:t>
          </a:r>
        </a:p>
      </dgm:t>
    </dgm:pt>
    <dgm:pt modelId="{261AD46F-7A56-4BE7-8330-AF1CACC2F11A}" type="parTrans" cxnId="{B0CD2CCF-CAF4-46D0-A0DD-97A208990839}">
      <dgm:prSet/>
      <dgm:spPr/>
      <dgm:t>
        <a:bodyPr/>
        <a:lstStyle/>
        <a:p>
          <a:endParaRPr lang="zh-CN" altLang="en-US"/>
        </a:p>
      </dgm:t>
    </dgm:pt>
    <dgm:pt modelId="{79B286B8-ACF3-44AD-9F21-160AB277818B}" type="sibTrans" cxnId="{B0CD2CCF-CAF4-46D0-A0DD-97A208990839}">
      <dgm:prSet/>
      <dgm:spPr/>
      <dgm:t>
        <a:bodyPr/>
        <a:lstStyle/>
        <a:p>
          <a:endParaRPr lang="zh-CN" altLang="en-US"/>
        </a:p>
      </dgm:t>
    </dgm:pt>
    <dgm:pt modelId="{DEABBFC0-B224-42A4-8FBF-0A77FA3F6BDD}">
      <dgm:prSet phldrT="[文本]"/>
      <dgm:spPr/>
      <dgm:t>
        <a:bodyPr/>
        <a:lstStyle/>
        <a:p>
          <a:endParaRPr lang="zh-CN" altLang="en-US" b="1" dirty="0"/>
        </a:p>
      </dgm:t>
    </dgm:pt>
    <dgm:pt modelId="{6FDCB9C5-C3A3-4161-B086-937601CC11BD}" type="parTrans" cxnId="{43FAA99D-4D1D-4EF7-A4D9-5663276C2F67}">
      <dgm:prSet/>
      <dgm:spPr/>
      <dgm:t>
        <a:bodyPr/>
        <a:lstStyle/>
        <a:p>
          <a:endParaRPr lang="zh-CN" altLang="en-US"/>
        </a:p>
      </dgm:t>
    </dgm:pt>
    <dgm:pt modelId="{E30E8584-6B12-4535-A9FC-D7B954440201}" type="sibTrans" cxnId="{43FAA99D-4D1D-4EF7-A4D9-5663276C2F67}">
      <dgm:prSet/>
      <dgm:spPr/>
      <dgm:t>
        <a:bodyPr/>
        <a:lstStyle/>
        <a:p>
          <a:endParaRPr lang="zh-CN" altLang="en-US"/>
        </a:p>
      </dgm:t>
    </dgm:pt>
    <dgm:pt modelId="{121C64AC-B66F-4B24-A1CB-13C0AE72E03A}">
      <dgm:prSet/>
      <dgm:spPr/>
      <dgm:t>
        <a:bodyPr/>
        <a:lstStyle/>
        <a:p>
          <a:r>
            <a:rPr lang="zh-CN" altLang="en-US" dirty="0">
              <a:solidFill>
                <a:schemeClr val="tx1"/>
              </a:solidFill>
            </a:rPr>
            <a:t>数据的正确性和完整性较差</a:t>
          </a:r>
        </a:p>
      </dgm:t>
    </dgm:pt>
    <dgm:pt modelId="{1B35D1CF-A3C3-4DFC-AAD4-0C7CA365449D}" type="parTrans" cxnId="{64E2B8EC-D03D-4D57-8AAE-73A53B2BB7F6}">
      <dgm:prSet/>
      <dgm:spPr/>
      <dgm:t>
        <a:bodyPr/>
        <a:lstStyle/>
        <a:p>
          <a:endParaRPr lang="zh-CN" altLang="en-US"/>
        </a:p>
      </dgm:t>
    </dgm:pt>
    <dgm:pt modelId="{B7CDB882-EFF7-43C7-9B28-1F521F238F8A}" type="sibTrans" cxnId="{64E2B8EC-D03D-4D57-8AAE-73A53B2BB7F6}">
      <dgm:prSet/>
      <dgm:spPr/>
      <dgm:t>
        <a:bodyPr/>
        <a:lstStyle/>
        <a:p>
          <a:endParaRPr lang="zh-CN" altLang="en-US"/>
        </a:p>
      </dgm:t>
    </dgm:pt>
    <dgm:pt modelId="{AD889057-CD61-459C-915C-D954022CA3F0}">
      <dgm:prSet/>
      <dgm:spPr/>
      <dgm:t>
        <a:bodyPr/>
        <a:lstStyle/>
        <a:p>
          <a:r>
            <a:rPr lang="zh-CN" altLang="en-US" dirty="0">
              <a:solidFill>
                <a:schemeClr val="tx1"/>
              </a:solidFill>
            </a:rPr>
            <a:t>对策：</a:t>
          </a:r>
        </a:p>
      </dgm:t>
    </dgm:pt>
    <dgm:pt modelId="{100C34EA-A4E0-45CF-A55B-F05DBBA0E88F}" type="parTrans" cxnId="{6B367BB2-C099-43E7-A2AF-5F06A0319917}">
      <dgm:prSet/>
      <dgm:spPr/>
      <dgm:t>
        <a:bodyPr/>
        <a:lstStyle/>
        <a:p>
          <a:endParaRPr lang="zh-CN" altLang="en-US"/>
        </a:p>
      </dgm:t>
    </dgm:pt>
    <dgm:pt modelId="{9FAAC886-7EDC-4A3A-824B-5CFE9EC63EE0}" type="sibTrans" cxnId="{6B367BB2-C099-43E7-A2AF-5F06A0319917}">
      <dgm:prSet/>
      <dgm:spPr/>
      <dgm:t>
        <a:bodyPr/>
        <a:lstStyle/>
        <a:p>
          <a:endParaRPr lang="zh-CN" altLang="en-US"/>
        </a:p>
      </dgm:t>
    </dgm:pt>
    <dgm:pt modelId="{28E8312E-8492-4231-8D80-E93EDB832D57}">
      <dgm:prSet/>
      <dgm:spPr/>
      <dgm:t>
        <a:bodyPr/>
        <a:lstStyle/>
        <a:p>
          <a:r>
            <a:rPr lang="zh-CN" altLang="en-US" dirty="0">
              <a:solidFill>
                <a:schemeClr val="tx1"/>
              </a:solidFill>
            </a:rPr>
            <a:t>收集的蠕变数据主要来源于不同的文献或专利；涵盖多体系的高温合金，研究的合金属性各不相同；有些数据通过对文献或专利中图片数据利用描点工具转换而得</a:t>
          </a:r>
        </a:p>
      </dgm:t>
    </dgm:pt>
    <dgm:pt modelId="{BA7343E8-1097-4399-ACC0-569EDA7501A2}" type="parTrans" cxnId="{16006F27-D815-4204-9599-44B40F4FEA82}">
      <dgm:prSet/>
      <dgm:spPr/>
      <dgm:t>
        <a:bodyPr/>
        <a:lstStyle/>
        <a:p>
          <a:endParaRPr lang="zh-CN" altLang="en-US"/>
        </a:p>
      </dgm:t>
    </dgm:pt>
    <dgm:pt modelId="{556548FB-C8AC-46F8-9B67-A61231E192CD}" type="sibTrans" cxnId="{16006F27-D815-4204-9599-44B40F4FEA82}">
      <dgm:prSet/>
      <dgm:spPr/>
      <dgm:t>
        <a:bodyPr/>
        <a:lstStyle/>
        <a:p>
          <a:endParaRPr lang="zh-CN" altLang="en-US"/>
        </a:p>
      </dgm:t>
    </dgm:pt>
    <dgm:pt modelId="{72F39726-ADDD-4DC3-A2AF-F58976BE85FD}">
      <dgm:prSet/>
      <dgm:spPr/>
      <dgm:t>
        <a:bodyPr/>
        <a:lstStyle/>
        <a:p>
          <a:r>
            <a:rPr lang="zh-CN" altLang="en-US" dirty="0">
              <a:solidFill>
                <a:srgbClr val="FF0000"/>
              </a:solidFill>
            </a:rPr>
            <a:t>需要专家经验的引入，对问题数据进行解释；对缺失数据进行补充；</a:t>
          </a:r>
          <a:endParaRPr lang="zh-CN" altLang="en-US" dirty="0">
            <a:solidFill>
              <a:schemeClr val="tx1"/>
            </a:solidFill>
          </a:endParaRPr>
        </a:p>
      </dgm:t>
    </dgm:pt>
    <dgm:pt modelId="{86E958EB-F4A9-45E4-9CFA-DB0D6632574D}" type="parTrans" cxnId="{6188A9C7-7527-434B-932B-DD44F1983667}">
      <dgm:prSet/>
      <dgm:spPr/>
      <dgm:t>
        <a:bodyPr/>
        <a:lstStyle/>
        <a:p>
          <a:endParaRPr lang="zh-CN" altLang="en-US"/>
        </a:p>
      </dgm:t>
    </dgm:pt>
    <dgm:pt modelId="{875F5107-61F5-42CF-BF14-E56410B1DE76}" type="sibTrans" cxnId="{6188A9C7-7527-434B-932B-DD44F1983667}">
      <dgm:prSet/>
      <dgm:spPr/>
      <dgm:t>
        <a:bodyPr/>
        <a:lstStyle/>
        <a:p>
          <a:endParaRPr lang="zh-CN" altLang="en-US"/>
        </a:p>
      </dgm:t>
    </dgm:pt>
    <dgm:pt modelId="{11BA9AEF-DD6C-4303-8A16-E6D7C1E6636E}">
      <dgm:prSet/>
      <dgm:spPr/>
      <dgm:t>
        <a:bodyPr/>
        <a:lstStyle/>
        <a:p>
          <a:r>
            <a:rPr lang="zh-CN" altLang="en-US" b="1" dirty="0">
              <a:solidFill>
                <a:schemeClr val="tx1"/>
              </a:solidFill>
            </a:rPr>
            <a:t>通过文献</a:t>
          </a:r>
          <a:r>
            <a:rPr lang="en-US" altLang="zh-CN" b="1" dirty="0">
              <a:solidFill>
                <a:schemeClr val="tx1"/>
              </a:solidFill>
            </a:rPr>
            <a:t>/</a:t>
          </a:r>
          <a:r>
            <a:rPr lang="zh-CN" altLang="en-US" b="1" dirty="0">
              <a:solidFill>
                <a:schemeClr val="tx1"/>
              </a:solidFill>
            </a:rPr>
            <a:t>专利等来收集和完善数据。</a:t>
          </a:r>
          <a:r>
            <a:rPr lang="en-US" altLang="zh-CN" dirty="0">
              <a:solidFill>
                <a:schemeClr val="tx1"/>
              </a:solidFill>
            </a:rPr>
            <a:t>													</a:t>
          </a:r>
          <a:endParaRPr lang="zh-CN" altLang="en-US" dirty="0">
            <a:solidFill>
              <a:schemeClr val="tx1"/>
            </a:solidFill>
          </a:endParaRPr>
        </a:p>
      </dgm:t>
    </dgm:pt>
    <dgm:pt modelId="{F4FED8A8-C5AF-4268-8BF6-BF5A30F01B34}" type="parTrans" cxnId="{461E47BF-0F14-4D20-9CE7-907116825D08}">
      <dgm:prSet/>
      <dgm:spPr/>
      <dgm:t>
        <a:bodyPr/>
        <a:lstStyle/>
        <a:p>
          <a:endParaRPr lang="zh-CN" altLang="en-US"/>
        </a:p>
      </dgm:t>
    </dgm:pt>
    <dgm:pt modelId="{249463D6-89D0-41A2-934B-6DDFBA031DA3}" type="sibTrans" cxnId="{461E47BF-0F14-4D20-9CE7-907116825D08}">
      <dgm:prSet/>
      <dgm:spPr/>
      <dgm:t>
        <a:bodyPr/>
        <a:lstStyle/>
        <a:p>
          <a:endParaRPr lang="zh-CN" altLang="en-US"/>
        </a:p>
      </dgm:t>
    </dgm:pt>
    <dgm:pt modelId="{02F960E4-7A9B-4426-B2C8-B81189BF5A9A}">
      <dgm:prSet/>
      <dgm:spPr/>
      <dgm:t>
        <a:bodyPr/>
        <a:lstStyle/>
        <a:p>
          <a:r>
            <a:rPr lang="zh-CN" altLang="en-US" dirty="0">
              <a:solidFill>
                <a:schemeClr val="tx1"/>
              </a:solidFill>
            </a:rPr>
            <a:t>课题组材料专家通过计算或实验得到可学习的数据；</a:t>
          </a:r>
        </a:p>
      </dgm:t>
    </dgm:pt>
    <dgm:pt modelId="{F33AD865-E4E5-4748-8EEF-40113657B17E}" type="parTrans" cxnId="{D47FC739-4857-4B4F-951F-2E966CCB4602}">
      <dgm:prSet/>
      <dgm:spPr/>
      <dgm:t>
        <a:bodyPr/>
        <a:lstStyle/>
        <a:p>
          <a:endParaRPr lang="zh-CN" altLang="en-US"/>
        </a:p>
      </dgm:t>
    </dgm:pt>
    <dgm:pt modelId="{3745F85A-DD96-4E44-B4BD-CC8F9F737131}" type="sibTrans" cxnId="{D47FC739-4857-4B4F-951F-2E966CCB4602}">
      <dgm:prSet/>
      <dgm:spPr/>
      <dgm:t>
        <a:bodyPr/>
        <a:lstStyle/>
        <a:p>
          <a:endParaRPr lang="zh-CN" altLang="en-US"/>
        </a:p>
      </dgm:t>
    </dgm:pt>
    <dgm:pt modelId="{25934C7B-E428-4838-9B81-818F8290D950}" type="pres">
      <dgm:prSet presAssocID="{3456D73A-F850-4DC4-9185-BC3AB30F7E80}" presName="linear" presStyleCnt="0">
        <dgm:presLayoutVars>
          <dgm:dir/>
          <dgm:animLvl val="lvl"/>
          <dgm:resizeHandles val="exact"/>
        </dgm:presLayoutVars>
      </dgm:prSet>
      <dgm:spPr/>
    </dgm:pt>
    <dgm:pt modelId="{1EDE51B1-5876-45CC-8949-D35115980180}" type="pres">
      <dgm:prSet presAssocID="{A3221014-33BB-477D-8A81-EE8E8BE11527}" presName="parentLin" presStyleCnt="0"/>
      <dgm:spPr/>
    </dgm:pt>
    <dgm:pt modelId="{27FAF103-D4A5-4569-812E-A6B9D22E1F4D}" type="pres">
      <dgm:prSet presAssocID="{A3221014-33BB-477D-8A81-EE8E8BE11527}" presName="parentLeftMargin" presStyleLbl="node1" presStyleIdx="0" presStyleCnt="1"/>
      <dgm:spPr/>
    </dgm:pt>
    <dgm:pt modelId="{833FCB3C-B301-45EA-8F9A-52ED3B540B6B}" type="pres">
      <dgm:prSet presAssocID="{A3221014-33BB-477D-8A81-EE8E8BE11527}" presName="parentText" presStyleLbl="node1" presStyleIdx="0" presStyleCnt="1" custLinFactNeighborX="-13577" custLinFactNeighborY="29859">
        <dgm:presLayoutVars>
          <dgm:chMax val="0"/>
          <dgm:bulletEnabled val="1"/>
        </dgm:presLayoutVars>
      </dgm:prSet>
      <dgm:spPr/>
    </dgm:pt>
    <dgm:pt modelId="{8800104C-096B-4537-A392-183EC3D713BB}" type="pres">
      <dgm:prSet presAssocID="{A3221014-33BB-477D-8A81-EE8E8BE11527}" presName="negativeSpace" presStyleCnt="0"/>
      <dgm:spPr/>
    </dgm:pt>
    <dgm:pt modelId="{BEB1C6E8-48A3-4F38-B23E-4854128A58AC}" type="pres">
      <dgm:prSet presAssocID="{A3221014-33BB-477D-8A81-EE8E8BE11527}" presName="childText" presStyleLbl="conFgAcc1" presStyleIdx="0" presStyleCnt="1" custScaleY="66726" custLinFactY="1211" custLinFactNeighborX="84" custLinFactNeighborY="100000">
        <dgm:presLayoutVars>
          <dgm:bulletEnabled val="1"/>
        </dgm:presLayoutVars>
      </dgm:prSet>
      <dgm:spPr/>
    </dgm:pt>
  </dgm:ptLst>
  <dgm:cxnLst>
    <dgm:cxn modelId="{D4665B10-5185-464B-90C1-4DE442C584BF}" type="presOf" srcId="{A3221014-33BB-477D-8A81-EE8E8BE11527}" destId="{27FAF103-D4A5-4569-812E-A6B9D22E1F4D}" srcOrd="0" destOrd="0" presId="urn:microsoft.com/office/officeart/2005/8/layout/list1#1"/>
    <dgm:cxn modelId="{7AB70511-9C3C-4F57-8929-CD45832738B1}" srcId="{3456D73A-F850-4DC4-9185-BC3AB30F7E80}" destId="{A3221014-33BB-477D-8A81-EE8E8BE11527}" srcOrd="0" destOrd="0" parTransId="{62E78223-A463-4A1E-B1C5-FC492218D2DC}" sibTransId="{F316015B-1390-4641-BAC8-BF7A4F6E72FC}"/>
    <dgm:cxn modelId="{16006F27-D815-4204-9599-44B40F4FEA82}" srcId="{7A5D0B2B-5D60-449D-946A-8575383D2533}" destId="{28E8312E-8492-4231-8D80-E93EDB832D57}" srcOrd="0" destOrd="0" parTransId="{BA7343E8-1097-4399-ACC0-569EDA7501A2}" sibTransId="{556548FB-C8AC-46F8-9B67-A61231E192CD}"/>
    <dgm:cxn modelId="{3611E632-89F2-4CAB-82C9-2ED74894616D}" type="presOf" srcId="{11BA9AEF-DD6C-4303-8A16-E6D7C1E6636E}" destId="{BEB1C6E8-48A3-4F38-B23E-4854128A58AC}" srcOrd="0" destOrd="8" presId="urn:microsoft.com/office/officeart/2005/8/layout/list1#1"/>
    <dgm:cxn modelId="{D47FC739-4857-4B4F-951F-2E966CCB4602}" srcId="{AD889057-CD61-459C-915C-D954022CA3F0}" destId="{02F960E4-7A9B-4426-B2C8-B81189BF5A9A}" srcOrd="1" destOrd="0" parTransId="{F33AD865-E4E5-4748-8EEF-40113657B17E}" sibTransId="{3745F85A-DD96-4E44-B4BD-CC8F9F737131}"/>
    <dgm:cxn modelId="{12E97E68-4198-4519-96CD-A9619C7281DA}" type="presOf" srcId="{DF18A131-14A3-4829-B68D-60F368CC0B6F}" destId="{BEB1C6E8-48A3-4F38-B23E-4854128A58AC}" srcOrd="0" destOrd="1" presId="urn:microsoft.com/office/officeart/2005/8/layout/list1#1"/>
    <dgm:cxn modelId="{E3B3F948-AFC7-46E6-9C8C-634AFB2EF007}" type="presOf" srcId="{3456D73A-F850-4DC4-9185-BC3AB30F7E80}" destId="{25934C7B-E428-4838-9B81-818F8290D950}" srcOrd="0" destOrd="0" presId="urn:microsoft.com/office/officeart/2005/8/layout/list1#1"/>
    <dgm:cxn modelId="{931A514B-B141-49E3-B458-5411C334F4B8}" srcId="{A3221014-33BB-477D-8A81-EE8E8BE11527}" destId="{DF18A131-14A3-4829-B68D-60F368CC0B6F}" srcOrd="1" destOrd="0" parTransId="{9D363C80-3F5E-401E-9476-74EA52466097}" sibTransId="{10461E0E-5DB2-48AD-A3F5-2293B07F094D}"/>
    <dgm:cxn modelId="{3EADFE4D-5BF6-426C-B103-23E730012FD2}" type="presOf" srcId="{7A5D0B2B-5D60-449D-946A-8575383D2533}" destId="{BEB1C6E8-48A3-4F38-B23E-4854128A58AC}" srcOrd="0" destOrd="2" presId="urn:microsoft.com/office/officeart/2005/8/layout/list1#1"/>
    <dgm:cxn modelId="{85B5D177-7E2C-47CB-9DA6-D6025D236336}" type="presOf" srcId="{A3221014-33BB-477D-8A81-EE8E8BE11527}" destId="{833FCB3C-B301-45EA-8F9A-52ED3B540B6B}" srcOrd="1" destOrd="0" presId="urn:microsoft.com/office/officeart/2005/8/layout/list1#1"/>
    <dgm:cxn modelId="{7E098E7F-DAAE-43A5-AA2C-F144228DB136}" type="presOf" srcId="{72F39726-ADDD-4DC3-A2AF-F58976BE85FD}" destId="{BEB1C6E8-48A3-4F38-B23E-4854128A58AC}" srcOrd="0" destOrd="6" presId="urn:microsoft.com/office/officeart/2005/8/layout/list1#1"/>
    <dgm:cxn modelId="{2173A987-F5AA-453C-9F03-A18BDD5D45CF}" type="presOf" srcId="{28E8312E-8492-4231-8D80-E93EDB832D57}" destId="{BEB1C6E8-48A3-4F38-B23E-4854128A58AC}" srcOrd="0" destOrd="3" presId="urn:microsoft.com/office/officeart/2005/8/layout/list1#1"/>
    <dgm:cxn modelId="{43FAA99D-4D1D-4EF7-A4D9-5663276C2F67}" srcId="{A3221014-33BB-477D-8A81-EE8E8BE11527}" destId="{DEABBFC0-B224-42A4-8FBF-0A77FA3F6BDD}" srcOrd="0" destOrd="0" parTransId="{6FDCB9C5-C3A3-4161-B086-937601CC11BD}" sibTransId="{E30E8584-6B12-4535-A9FC-D7B954440201}"/>
    <dgm:cxn modelId="{87071DAC-100B-4458-ABF4-F205C300664F}" type="presOf" srcId="{DEABBFC0-B224-42A4-8FBF-0A77FA3F6BDD}" destId="{BEB1C6E8-48A3-4F38-B23E-4854128A58AC}" srcOrd="0" destOrd="0" presId="urn:microsoft.com/office/officeart/2005/8/layout/list1#1"/>
    <dgm:cxn modelId="{6B367BB2-C099-43E7-A2AF-5F06A0319917}" srcId="{DF18A131-14A3-4829-B68D-60F368CC0B6F}" destId="{AD889057-CD61-459C-915C-D954022CA3F0}" srcOrd="1" destOrd="0" parTransId="{100C34EA-A4E0-45CF-A55B-F05DBBA0E88F}" sibTransId="{9FAAC886-7EDC-4A3A-824B-5CFE9EC63EE0}"/>
    <dgm:cxn modelId="{461E47BF-0F14-4D20-9CE7-907116825D08}" srcId="{AD889057-CD61-459C-915C-D954022CA3F0}" destId="{11BA9AEF-DD6C-4303-8A16-E6D7C1E6636E}" srcOrd="2" destOrd="0" parTransId="{F4FED8A8-C5AF-4268-8BF6-BF5A30F01B34}" sibTransId="{249463D6-89D0-41A2-934B-6DDFBA031DA3}"/>
    <dgm:cxn modelId="{BB07DEC0-D17C-416A-B05E-0044F9D9322F}" type="presOf" srcId="{AD889057-CD61-459C-915C-D954022CA3F0}" destId="{BEB1C6E8-48A3-4F38-B23E-4854128A58AC}" srcOrd="0" destOrd="5" presId="urn:microsoft.com/office/officeart/2005/8/layout/list1#1"/>
    <dgm:cxn modelId="{6188A9C7-7527-434B-932B-DD44F1983667}" srcId="{AD889057-CD61-459C-915C-D954022CA3F0}" destId="{72F39726-ADDD-4DC3-A2AF-F58976BE85FD}" srcOrd="0" destOrd="0" parTransId="{86E958EB-F4A9-45E4-9CFA-DB0D6632574D}" sibTransId="{875F5107-61F5-42CF-BF14-E56410B1DE76}"/>
    <dgm:cxn modelId="{BAB786CD-226C-4F1D-AF83-37062BAE41CC}" type="presOf" srcId="{121C64AC-B66F-4B24-A1CB-13C0AE72E03A}" destId="{BEB1C6E8-48A3-4F38-B23E-4854128A58AC}" srcOrd="0" destOrd="4" presId="urn:microsoft.com/office/officeart/2005/8/layout/list1#1"/>
    <dgm:cxn modelId="{B0CD2CCF-CAF4-46D0-A0DD-97A208990839}" srcId="{DF18A131-14A3-4829-B68D-60F368CC0B6F}" destId="{7A5D0B2B-5D60-449D-946A-8575383D2533}" srcOrd="0" destOrd="0" parTransId="{261AD46F-7A56-4BE7-8330-AF1CACC2F11A}" sibTransId="{79B286B8-ACF3-44AD-9F21-160AB277818B}"/>
    <dgm:cxn modelId="{64E2B8EC-D03D-4D57-8AAE-73A53B2BB7F6}" srcId="{7A5D0B2B-5D60-449D-946A-8575383D2533}" destId="{121C64AC-B66F-4B24-A1CB-13C0AE72E03A}" srcOrd="1" destOrd="0" parTransId="{1B35D1CF-A3C3-4DFC-AAD4-0C7CA365449D}" sibTransId="{B7CDB882-EFF7-43C7-9B28-1F521F238F8A}"/>
    <dgm:cxn modelId="{2C1151F6-DF38-43ED-96A9-E61A39467BB0}" type="presOf" srcId="{02F960E4-7A9B-4426-B2C8-B81189BF5A9A}" destId="{BEB1C6E8-48A3-4F38-B23E-4854128A58AC}" srcOrd="0" destOrd="7" presId="urn:microsoft.com/office/officeart/2005/8/layout/list1#1"/>
    <dgm:cxn modelId="{F5088D9B-5DA8-4B27-BD71-985216DF40C2}" type="presParOf" srcId="{25934C7B-E428-4838-9B81-818F8290D950}" destId="{1EDE51B1-5876-45CC-8949-D35115980180}" srcOrd="0" destOrd="0" presId="urn:microsoft.com/office/officeart/2005/8/layout/list1#1"/>
    <dgm:cxn modelId="{4C4820E5-2FCE-485F-9A8E-4397BAE13551}" type="presParOf" srcId="{1EDE51B1-5876-45CC-8949-D35115980180}" destId="{27FAF103-D4A5-4569-812E-A6B9D22E1F4D}" srcOrd="0" destOrd="0" presId="urn:microsoft.com/office/officeart/2005/8/layout/list1#1"/>
    <dgm:cxn modelId="{32AF054C-8680-4A82-9658-03F00EF8F525}" type="presParOf" srcId="{1EDE51B1-5876-45CC-8949-D35115980180}" destId="{833FCB3C-B301-45EA-8F9A-52ED3B540B6B}" srcOrd="1" destOrd="0" presId="urn:microsoft.com/office/officeart/2005/8/layout/list1#1"/>
    <dgm:cxn modelId="{6C4EFC65-8A0B-43E6-AC07-74E5AB0FED70}" type="presParOf" srcId="{25934C7B-E428-4838-9B81-818F8290D950}" destId="{8800104C-096B-4537-A392-183EC3D713BB}" srcOrd="1" destOrd="0" presId="urn:microsoft.com/office/officeart/2005/8/layout/list1#1"/>
    <dgm:cxn modelId="{F615C45F-F5BC-4116-BA8F-68CA08DBC5B3}" type="presParOf" srcId="{25934C7B-E428-4838-9B81-818F8290D950}" destId="{BEB1C6E8-48A3-4F38-B23E-4854128A58AC}" srcOrd="2" destOrd="0" presId="urn:microsoft.com/office/officeart/2005/8/layout/list1#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3456D73A-F850-4DC4-9185-BC3AB30F7E80}" type="doc">
      <dgm:prSet loTypeId="urn:microsoft.com/office/officeart/2005/8/layout/list1#2" loCatId="list" qsTypeId="urn:microsoft.com/office/officeart/2005/8/quickstyle/simple1#2" qsCatId="simple" csTypeId="urn:microsoft.com/office/officeart/2005/8/colors/colorful4#2" csCatId="colorful" phldr="1"/>
      <dgm:spPr/>
      <dgm:t>
        <a:bodyPr/>
        <a:lstStyle/>
        <a:p>
          <a:endParaRPr lang="zh-CN" altLang="en-US"/>
        </a:p>
      </dgm:t>
    </dgm:pt>
    <dgm:pt modelId="{A3221014-33BB-477D-8A81-EE8E8BE11527}">
      <dgm:prSet phldrT="[文本]" custT="1">
        <dgm:style>
          <a:lnRef idx="2">
            <a:schemeClr val="accent4"/>
          </a:lnRef>
          <a:fillRef idx="1">
            <a:schemeClr val="lt1"/>
          </a:fillRef>
          <a:effectRef idx="0">
            <a:schemeClr val="accent4"/>
          </a:effectRef>
          <a:fontRef idx="minor">
            <a:schemeClr val="dk1"/>
          </a:fontRef>
        </dgm:style>
      </dgm:prSet>
      <dgm:spPr>
        <a:solidFill>
          <a:schemeClr val="accent4">
            <a:lumMod val="40000"/>
            <a:lumOff val="60000"/>
          </a:schemeClr>
        </a:solidFill>
      </dgm:spPr>
      <dgm:t>
        <a:bodyPr/>
        <a:lstStyle/>
        <a:p>
          <a:r>
            <a:rPr lang="zh-CN" altLang="en-US" sz="2000" b="1" dirty="0"/>
            <a:t>问题一：数据的质与量问题并存</a:t>
          </a:r>
        </a:p>
      </dgm:t>
    </dgm:pt>
    <dgm:pt modelId="{62E78223-A463-4A1E-B1C5-FC492218D2DC}" type="parTrans" cxnId="{7AB70511-9C3C-4F57-8929-CD45832738B1}">
      <dgm:prSet/>
      <dgm:spPr/>
      <dgm:t>
        <a:bodyPr/>
        <a:lstStyle/>
        <a:p>
          <a:endParaRPr lang="zh-CN" altLang="en-US"/>
        </a:p>
      </dgm:t>
    </dgm:pt>
    <dgm:pt modelId="{F316015B-1390-4641-BAC8-BF7A4F6E72FC}" type="sibTrans" cxnId="{7AB70511-9C3C-4F57-8929-CD45832738B1}">
      <dgm:prSet/>
      <dgm:spPr/>
      <dgm:t>
        <a:bodyPr/>
        <a:lstStyle/>
        <a:p>
          <a:endParaRPr lang="zh-CN" altLang="en-US"/>
        </a:p>
      </dgm:t>
    </dgm:pt>
    <dgm:pt modelId="{DEABBFC0-B224-42A4-8FBF-0A77FA3F6BDD}">
      <dgm:prSet phldrT="[文本]"/>
      <dgm:spPr/>
      <dgm:t>
        <a:bodyPr/>
        <a:lstStyle/>
        <a:p>
          <a:endParaRPr lang="zh-CN" altLang="en-US" b="1" dirty="0"/>
        </a:p>
      </dgm:t>
    </dgm:pt>
    <dgm:pt modelId="{6FDCB9C5-C3A3-4161-B086-937601CC11BD}" type="parTrans" cxnId="{43FAA99D-4D1D-4EF7-A4D9-5663276C2F67}">
      <dgm:prSet/>
      <dgm:spPr/>
      <dgm:t>
        <a:bodyPr/>
        <a:lstStyle/>
        <a:p>
          <a:endParaRPr lang="zh-CN" altLang="en-US"/>
        </a:p>
      </dgm:t>
    </dgm:pt>
    <dgm:pt modelId="{E30E8584-6B12-4535-A9FC-D7B954440201}" type="sibTrans" cxnId="{43FAA99D-4D1D-4EF7-A4D9-5663276C2F67}">
      <dgm:prSet/>
      <dgm:spPr/>
      <dgm:t>
        <a:bodyPr/>
        <a:lstStyle/>
        <a:p>
          <a:endParaRPr lang="zh-CN" altLang="en-US"/>
        </a:p>
      </dgm:t>
    </dgm:pt>
    <dgm:pt modelId="{8AA98AB4-D0DD-48D0-8FDE-D0BEA3CD21F8}">
      <dgm:prSet/>
      <dgm:spPr/>
      <dgm:t>
        <a:bodyPr/>
        <a:lstStyle/>
        <a:p>
          <a:r>
            <a:rPr lang="zh-CN" altLang="en-US" b="1" dirty="0"/>
            <a:t>国际高温合金会议文献数据</a:t>
          </a:r>
          <a:endParaRPr lang="zh-CN" altLang="en-US" dirty="0">
            <a:solidFill>
              <a:schemeClr val="tx1"/>
            </a:solidFill>
          </a:endParaRPr>
        </a:p>
      </dgm:t>
    </dgm:pt>
    <dgm:pt modelId="{91AA0EF1-4D42-4699-B971-5CD8FE027552}" type="parTrans" cxnId="{4E583BC6-5206-4FC2-AE0C-EA977B6F1517}">
      <dgm:prSet/>
      <dgm:spPr/>
      <dgm:t>
        <a:bodyPr/>
        <a:lstStyle/>
        <a:p>
          <a:endParaRPr lang="zh-CN" altLang="en-US"/>
        </a:p>
      </dgm:t>
    </dgm:pt>
    <dgm:pt modelId="{C45522CD-6C18-4D14-A9E0-846E75ECC934}" type="sibTrans" cxnId="{4E583BC6-5206-4FC2-AE0C-EA977B6F1517}">
      <dgm:prSet/>
      <dgm:spPr/>
      <dgm:t>
        <a:bodyPr/>
        <a:lstStyle/>
        <a:p>
          <a:endParaRPr lang="zh-CN" altLang="en-US"/>
        </a:p>
      </dgm:t>
    </dgm:pt>
    <dgm:pt modelId="{56F7F8FA-528C-4DC5-AAFA-452E1F23A2DE}">
      <dgm:prSet/>
      <dgm:spPr/>
      <dgm:t>
        <a:bodyPr/>
        <a:lstStyle/>
        <a:p>
          <a:r>
            <a:rPr lang="en-US" altLang="zh-CN" dirty="0">
              <a:solidFill>
                <a:schemeClr val="tx1"/>
              </a:solidFill>
            </a:rPr>
            <a:t>100</a:t>
          </a:r>
          <a:r>
            <a:rPr lang="zh-CN" altLang="en-US" dirty="0">
              <a:solidFill>
                <a:schemeClr val="tx1"/>
              </a:solidFill>
            </a:rPr>
            <a:t>篇文献中，大部分都是聚焦于镍基单晶高温合金，但其研究的合金体系繁多，探索的是不同成分（多组元）、结构（合金相组成、错配位错、位错运动等）、外界条件（初熔温度、固溶处理、时效处理等）与合金持久性能（蠕变性能、疲劳断裂寿命、力学性能等）的关联关系。</a:t>
          </a:r>
          <a:r>
            <a:rPr lang="zh-CN" altLang="en-US" dirty="0">
              <a:solidFill>
                <a:srgbClr val="FF0000"/>
              </a:solidFill>
            </a:rPr>
            <a:t>但由于合金数据的多体系化，导致数据的质难以得到保证</a:t>
          </a:r>
          <a:r>
            <a:rPr lang="zh-CN" altLang="en-US" dirty="0">
              <a:solidFill>
                <a:schemeClr val="tx1"/>
              </a:solidFill>
            </a:rPr>
            <a:t>。如何解决</a:t>
          </a:r>
          <a:r>
            <a:rPr lang="zh-CN" altLang="en-US" b="1" dirty="0">
              <a:solidFill>
                <a:srgbClr val="FF0000"/>
              </a:solidFill>
            </a:rPr>
            <a:t>数据的量与质之间的不均衡关系</a:t>
          </a:r>
          <a:r>
            <a:rPr lang="zh-CN" altLang="en-US" dirty="0">
              <a:solidFill>
                <a:schemeClr val="tx1"/>
              </a:solidFill>
            </a:rPr>
            <a:t>迫切需要领域专家经验的融入。</a:t>
          </a:r>
        </a:p>
      </dgm:t>
    </dgm:pt>
    <dgm:pt modelId="{8039F1CD-9E93-4982-B612-7C370BA11043}" type="parTrans" cxnId="{730682A5-43CA-4B8F-B790-DD362E7B1FE5}">
      <dgm:prSet/>
      <dgm:spPr/>
      <dgm:t>
        <a:bodyPr/>
        <a:lstStyle/>
        <a:p>
          <a:endParaRPr lang="zh-CN" altLang="en-US"/>
        </a:p>
      </dgm:t>
    </dgm:pt>
    <dgm:pt modelId="{BF89667E-D4D9-4F9A-B176-F200EB446708}" type="sibTrans" cxnId="{730682A5-43CA-4B8F-B790-DD362E7B1FE5}">
      <dgm:prSet/>
      <dgm:spPr/>
      <dgm:t>
        <a:bodyPr/>
        <a:lstStyle/>
        <a:p>
          <a:endParaRPr lang="zh-CN" altLang="en-US"/>
        </a:p>
      </dgm:t>
    </dgm:pt>
    <dgm:pt modelId="{559863CF-3679-4656-B838-C339AD483D51}">
      <dgm:prSet/>
      <dgm:spPr/>
      <dgm:t>
        <a:bodyPr/>
        <a:lstStyle/>
        <a:p>
          <a:r>
            <a:rPr lang="zh-CN" altLang="en-US" dirty="0"/>
            <a:t>文献中的数据包括了</a:t>
          </a:r>
          <a:r>
            <a:rPr lang="zh-CN" altLang="en-US" dirty="0">
              <a:solidFill>
                <a:srgbClr val="FF0000"/>
              </a:solidFill>
            </a:rPr>
            <a:t>计算数据和实验数据</a:t>
          </a:r>
          <a:r>
            <a:rPr lang="zh-CN" altLang="en-US" dirty="0"/>
            <a:t>，主要是针对不同合金体系进行计算和实验得到的数据。如何</a:t>
          </a:r>
          <a:r>
            <a:rPr lang="zh-CN" altLang="en-US" dirty="0">
              <a:solidFill>
                <a:srgbClr val="FF0000"/>
              </a:solidFill>
            </a:rPr>
            <a:t>实现计算数据和实验数据的整合</a:t>
          </a:r>
          <a:r>
            <a:rPr lang="zh-CN" altLang="en-US" dirty="0"/>
            <a:t>也是我们面临的主要问题。</a:t>
          </a:r>
        </a:p>
      </dgm:t>
    </dgm:pt>
    <dgm:pt modelId="{389D6288-CE67-490A-B279-4D1294F64F8F}" type="parTrans" cxnId="{D280AFF6-1FB9-4FDF-BFA4-438A6D0CA724}">
      <dgm:prSet/>
      <dgm:spPr/>
      <dgm:t>
        <a:bodyPr/>
        <a:lstStyle/>
        <a:p>
          <a:endParaRPr lang="zh-CN" altLang="en-US"/>
        </a:p>
      </dgm:t>
    </dgm:pt>
    <dgm:pt modelId="{AEA7018F-2E0B-4116-A196-2D0710DD4391}" type="sibTrans" cxnId="{D280AFF6-1FB9-4FDF-BFA4-438A6D0CA724}">
      <dgm:prSet/>
      <dgm:spPr/>
      <dgm:t>
        <a:bodyPr/>
        <a:lstStyle/>
        <a:p>
          <a:endParaRPr lang="zh-CN" altLang="en-US"/>
        </a:p>
      </dgm:t>
    </dgm:pt>
    <dgm:pt modelId="{0003E47F-0B19-4551-8BD7-6538604DCE9F}">
      <dgm:prSet/>
      <dgm:spPr/>
      <dgm:t>
        <a:bodyPr/>
        <a:lstStyle/>
        <a:p>
          <a:r>
            <a:rPr lang="zh-CN" altLang="en-US" dirty="0"/>
            <a:t>文献中合金性能的描述因子众多，不同文献研究了不同因素对合金性能的影响。在构造学习样本时会出现大量的空缺属性，需要领域专家或通过材料计算或实验来补充。</a:t>
          </a:r>
          <a:r>
            <a:rPr lang="en-US" altLang="zh-CN" dirty="0">
              <a:solidFill>
                <a:schemeClr val="tx1"/>
              </a:solidFill>
            </a:rPr>
            <a:t>														</a:t>
          </a:r>
          <a:endParaRPr lang="zh-CN" altLang="en-US" dirty="0"/>
        </a:p>
      </dgm:t>
    </dgm:pt>
    <dgm:pt modelId="{1B8002D1-E322-49F3-9B4D-C6BFDBC6F1F8}" type="parTrans" cxnId="{56FFD3F4-8610-4F7E-A03C-7E69B9870A85}">
      <dgm:prSet/>
      <dgm:spPr/>
      <dgm:t>
        <a:bodyPr/>
        <a:lstStyle/>
        <a:p>
          <a:endParaRPr lang="zh-CN" altLang="en-US"/>
        </a:p>
      </dgm:t>
    </dgm:pt>
    <dgm:pt modelId="{432A8F2D-0AB8-4D11-8E45-AE9CEE23361F}" type="sibTrans" cxnId="{56FFD3F4-8610-4F7E-A03C-7E69B9870A85}">
      <dgm:prSet/>
      <dgm:spPr/>
      <dgm:t>
        <a:bodyPr/>
        <a:lstStyle/>
        <a:p>
          <a:endParaRPr lang="zh-CN" altLang="en-US"/>
        </a:p>
      </dgm:t>
    </dgm:pt>
    <dgm:pt modelId="{25934C7B-E428-4838-9B81-818F8290D950}" type="pres">
      <dgm:prSet presAssocID="{3456D73A-F850-4DC4-9185-BC3AB30F7E80}" presName="linear" presStyleCnt="0">
        <dgm:presLayoutVars>
          <dgm:dir/>
          <dgm:animLvl val="lvl"/>
          <dgm:resizeHandles val="exact"/>
        </dgm:presLayoutVars>
      </dgm:prSet>
      <dgm:spPr/>
    </dgm:pt>
    <dgm:pt modelId="{1EDE51B1-5876-45CC-8949-D35115980180}" type="pres">
      <dgm:prSet presAssocID="{A3221014-33BB-477D-8A81-EE8E8BE11527}" presName="parentLin" presStyleCnt="0"/>
      <dgm:spPr/>
    </dgm:pt>
    <dgm:pt modelId="{27FAF103-D4A5-4569-812E-A6B9D22E1F4D}" type="pres">
      <dgm:prSet presAssocID="{A3221014-33BB-477D-8A81-EE8E8BE11527}" presName="parentLeftMargin" presStyleLbl="node1" presStyleIdx="0" presStyleCnt="1"/>
      <dgm:spPr/>
    </dgm:pt>
    <dgm:pt modelId="{833FCB3C-B301-45EA-8F9A-52ED3B540B6B}" type="pres">
      <dgm:prSet presAssocID="{A3221014-33BB-477D-8A81-EE8E8BE11527}" presName="parentText" presStyleLbl="node1" presStyleIdx="0" presStyleCnt="1" custLinFactNeighborX="-13577" custLinFactNeighborY="29859">
        <dgm:presLayoutVars>
          <dgm:chMax val="0"/>
          <dgm:bulletEnabled val="1"/>
        </dgm:presLayoutVars>
      </dgm:prSet>
      <dgm:spPr/>
    </dgm:pt>
    <dgm:pt modelId="{8800104C-096B-4537-A392-183EC3D713BB}" type="pres">
      <dgm:prSet presAssocID="{A3221014-33BB-477D-8A81-EE8E8BE11527}" presName="negativeSpace" presStyleCnt="0"/>
      <dgm:spPr/>
    </dgm:pt>
    <dgm:pt modelId="{BEB1C6E8-48A3-4F38-B23E-4854128A58AC}" type="pres">
      <dgm:prSet presAssocID="{A3221014-33BB-477D-8A81-EE8E8BE11527}" presName="childText" presStyleLbl="conFgAcc1" presStyleIdx="0" presStyleCnt="1" custScaleY="66726" custLinFactY="1211" custLinFactNeighborX="84" custLinFactNeighborY="100000">
        <dgm:presLayoutVars>
          <dgm:bulletEnabled val="1"/>
        </dgm:presLayoutVars>
      </dgm:prSet>
      <dgm:spPr/>
    </dgm:pt>
  </dgm:ptLst>
  <dgm:cxnLst>
    <dgm:cxn modelId="{7AB70511-9C3C-4F57-8929-CD45832738B1}" srcId="{3456D73A-F850-4DC4-9185-BC3AB30F7E80}" destId="{A3221014-33BB-477D-8A81-EE8E8BE11527}" srcOrd="0" destOrd="0" parTransId="{62E78223-A463-4A1E-B1C5-FC492218D2DC}" sibTransId="{F316015B-1390-4641-BAC8-BF7A4F6E72FC}"/>
    <dgm:cxn modelId="{C5F30A62-AC8F-4752-93A2-01C5C5DD327B}" type="presOf" srcId="{56F7F8FA-528C-4DC5-AAFA-452E1F23A2DE}" destId="{BEB1C6E8-48A3-4F38-B23E-4854128A58AC}" srcOrd="0" destOrd="2" presId="urn:microsoft.com/office/officeart/2005/8/layout/list1#2"/>
    <dgm:cxn modelId="{F964774E-C682-482F-A0BC-4BCD6AA78606}" type="presOf" srcId="{8AA98AB4-D0DD-48D0-8FDE-D0BEA3CD21F8}" destId="{BEB1C6E8-48A3-4F38-B23E-4854128A58AC}" srcOrd="0" destOrd="1" presId="urn:microsoft.com/office/officeart/2005/8/layout/list1#2"/>
    <dgm:cxn modelId="{9A68217A-9702-4182-9F3B-A82FD9CF3783}" type="presOf" srcId="{0003E47F-0B19-4551-8BD7-6538604DCE9F}" destId="{BEB1C6E8-48A3-4F38-B23E-4854128A58AC}" srcOrd="0" destOrd="4" presId="urn:microsoft.com/office/officeart/2005/8/layout/list1#2"/>
    <dgm:cxn modelId="{A1547091-578F-4E2C-BE9B-47B6E807C741}" type="presOf" srcId="{A3221014-33BB-477D-8A81-EE8E8BE11527}" destId="{833FCB3C-B301-45EA-8F9A-52ED3B540B6B}" srcOrd="1" destOrd="0" presId="urn:microsoft.com/office/officeart/2005/8/layout/list1#2"/>
    <dgm:cxn modelId="{43FAA99D-4D1D-4EF7-A4D9-5663276C2F67}" srcId="{A3221014-33BB-477D-8A81-EE8E8BE11527}" destId="{DEABBFC0-B224-42A4-8FBF-0A77FA3F6BDD}" srcOrd="0" destOrd="0" parTransId="{6FDCB9C5-C3A3-4161-B086-937601CC11BD}" sibTransId="{E30E8584-6B12-4535-A9FC-D7B954440201}"/>
    <dgm:cxn modelId="{730682A5-43CA-4B8F-B790-DD362E7B1FE5}" srcId="{8AA98AB4-D0DD-48D0-8FDE-D0BEA3CD21F8}" destId="{56F7F8FA-528C-4DC5-AAFA-452E1F23A2DE}" srcOrd="0" destOrd="0" parTransId="{8039F1CD-9E93-4982-B612-7C370BA11043}" sibTransId="{BF89667E-D4D9-4F9A-B176-F200EB446708}"/>
    <dgm:cxn modelId="{678998AF-43BF-4A58-B479-CC7A33852CB9}" type="presOf" srcId="{DEABBFC0-B224-42A4-8FBF-0A77FA3F6BDD}" destId="{BEB1C6E8-48A3-4F38-B23E-4854128A58AC}" srcOrd="0" destOrd="0" presId="urn:microsoft.com/office/officeart/2005/8/layout/list1#2"/>
    <dgm:cxn modelId="{84894DC0-15DB-4288-9494-2FFED319CCFF}" type="presOf" srcId="{A3221014-33BB-477D-8A81-EE8E8BE11527}" destId="{27FAF103-D4A5-4569-812E-A6B9D22E1F4D}" srcOrd="0" destOrd="0" presId="urn:microsoft.com/office/officeart/2005/8/layout/list1#2"/>
    <dgm:cxn modelId="{8DFFE8C0-638A-4FB5-BC50-099FEE93CBA9}" type="presOf" srcId="{3456D73A-F850-4DC4-9185-BC3AB30F7E80}" destId="{25934C7B-E428-4838-9B81-818F8290D950}" srcOrd="0" destOrd="0" presId="urn:microsoft.com/office/officeart/2005/8/layout/list1#2"/>
    <dgm:cxn modelId="{4E583BC6-5206-4FC2-AE0C-EA977B6F1517}" srcId="{A3221014-33BB-477D-8A81-EE8E8BE11527}" destId="{8AA98AB4-D0DD-48D0-8FDE-D0BEA3CD21F8}" srcOrd="1" destOrd="0" parTransId="{91AA0EF1-4D42-4699-B971-5CD8FE027552}" sibTransId="{C45522CD-6C18-4D14-A9E0-846E75ECC934}"/>
    <dgm:cxn modelId="{B7FA5FDF-4C20-472D-8024-89D11DDEE0A0}" type="presOf" srcId="{559863CF-3679-4656-B838-C339AD483D51}" destId="{BEB1C6E8-48A3-4F38-B23E-4854128A58AC}" srcOrd="0" destOrd="3" presId="urn:microsoft.com/office/officeart/2005/8/layout/list1#2"/>
    <dgm:cxn modelId="{56FFD3F4-8610-4F7E-A03C-7E69B9870A85}" srcId="{8AA98AB4-D0DD-48D0-8FDE-D0BEA3CD21F8}" destId="{0003E47F-0B19-4551-8BD7-6538604DCE9F}" srcOrd="2" destOrd="0" parTransId="{1B8002D1-E322-49F3-9B4D-C6BFDBC6F1F8}" sibTransId="{432A8F2D-0AB8-4D11-8E45-AE9CEE23361F}"/>
    <dgm:cxn modelId="{D280AFF6-1FB9-4FDF-BFA4-438A6D0CA724}" srcId="{8AA98AB4-D0DD-48D0-8FDE-D0BEA3CD21F8}" destId="{559863CF-3679-4656-B838-C339AD483D51}" srcOrd="1" destOrd="0" parTransId="{389D6288-CE67-490A-B279-4D1294F64F8F}" sibTransId="{AEA7018F-2E0B-4116-A196-2D0710DD4391}"/>
    <dgm:cxn modelId="{D371084E-8F36-46FF-A564-370493A5DC79}" type="presParOf" srcId="{25934C7B-E428-4838-9B81-818F8290D950}" destId="{1EDE51B1-5876-45CC-8949-D35115980180}" srcOrd="0" destOrd="0" presId="urn:microsoft.com/office/officeart/2005/8/layout/list1#2"/>
    <dgm:cxn modelId="{18C33674-6FF1-455C-9340-9EB009B90118}" type="presParOf" srcId="{1EDE51B1-5876-45CC-8949-D35115980180}" destId="{27FAF103-D4A5-4569-812E-A6B9D22E1F4D}" srcOrd="0" destOrd="0" presId="urn:microsoft.com/office/officeart/2005/8/layout/list1#2"/>
    <dgm:cxn modelId="{FA502EB0-F1E9-426A-ADFF-0520EFDD5CB2}" type="presParOf" srcId="{1EDE51B1-5876-45CC-8949-D35115980180}" destId="{833FCB3C-B301-45EA-8F9A-52ED3B540B6B}" srcOrd="1" destOrd="0" presId="urn:microsoft.com/office/officeart/2005/8/layout/list1#2"/>
    <dgm:cxn modelId="{0F5F8C7A-F672-4D5D-BCA4-5EEADE0F48E7}" type="presParOf" srcId="{25934C7B-E428-4838-9B81-818F8290D950}" destId="{8800104C-096B-4537-A392-183EC3D713BB}" srcOrd="1" destOrd="0" presId="urn:microsoft.com/office/officeart/2005/8/layout/list1#2"/>
    <dgm:cxn modelId="{3D8C21B2-A92A-403D-9420-9104686C4F9F}" type="presParOf" srcId="{25934C7B-E428-4838-9B81-818F8290D950}" destId="{BEB1C6E8-48A3-4F38-B23E-4854128A58AC}" srcOrd="2" destOrd="0" presId="urn:microsoft.com/office/officeart/2005/8/layout/list1#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3456D73A-F850-4DC4-9185-BC3AB30F7E80}" type="doc">
      <dgm:prSet loTypeId="urn:microsoft.com/office/officeart/2005/8/layout/list1#3" loCatId="list" qsTypeId="urn:microsoft.com/office/officeart/2005/8/quickstyle/simple1#3" qsCatId="simple" csTypeId="urn:microsoft.com/office/officeart/2005/8/colors/colorful4#3" csCatId="colorful" phldr="1"/>
      <dgm:spPr/>
      <dgm:t>
        <a:bodyPr/>
        <a:lstStyle/>
        <a:p>
          <a:endParaRPr lang="zh-CN" altLang="en-US"/>
        </a:p>
      </dgm:t>
    </dgm:pt>
    <dgm:pt modelId="{22ECE78F-7478-4419-BB2B-9E7EC9D43286}">
      <dgm:prSet phldrT="[文本]" custT="1">
        <dgm:style>
          <a:lnRef idx="2">
            <a:schemeClr val="accent6"/>
          </a:lnRef>
          <a:fillRef idx="1">
            <a:schemeClr val="lt1"/>
          </a:fillRef>
          <a:effectRef idx="0">
            <a:schemeClr val="accent6"/>
          </a:effectRef>
          <a:fontRef idx="minor">
            <a:schemeClr val="dk1"/>
          </a:fontRef>
        </dgm:style>
      </dgm:prSet>
      <dgm:spPr>
        <a:solidFill>
          <a:schemeClr val="accent6">
            <a:lumMod val="40000"/>
            <a:lumOff val="60000"/>
          </a:schemeClr>
        </a:solidFill>
      </dgm:spPr>
      <dgm:t>
        <a:bodyPr/>
        <a:lstStyle/>
        <a:p>
          <a:r>
            <a:rPr lang="zh-CN" altLang="en-US" sz="2000" b="1" dirty="0"/>
            <a:t>问题二：如何分析高通量计算产生的结果数据</a:t>
          </a:r>
          <a:r>
            <a:rPr lang="en-US" altLang="zh-CN" sz="2000" b="1" dirty="0"/>
            <a:t>?</a:t>
          </a:r>
          <a:endParaRPr lang="zh-CN" altLang="en-US" sz="2000" b="1" dirty="0"/>
        </a:p>
      </dgm:t>
    </dgm:pt>
    <dgm:pt modelId="{FE75323C-EE5D-4CFA-B64A-28D8A57C8CC4}" type="parTrans" cxnId="{CE7497AA-4FFB-4A57-9583-270D50B7DB4F}">
      <dgm:prSet/>
      <dgm:spPr/>
      <dgm:t>
        <a:bodyPr/>
        <a:lstStyle/>
        <a:p>
          <a:endParaRPr lang="zh-CN" altLang="en-US"/>
        </a:p>
      </dgm:t>
    </dgm:pt>
    <dgm:pt modelId="{C336EC9A-00C3-4096-8FD5-E8028F287567}" type="sibTrans" cxnId="{CE7497AA-4FFB-4A57-9583-270D50B7DB4F}">
      <dgm:prSet/>
      <dgm:spPr/>
      <dgm:t>
        <a:bodyPr/>
        <a:lstStyle/>
        <a:p>
          <a:endParaRPr lang="zh-CN" altLang="en-US"/>
        </a:p>
      </dgm:t>
    </dgm:pt>
    <dgm:pt modelId="{0E5E2B8F-642B-4B02-8B65-5FF856D4A306}">
      <dgm:prSet phldrT="[文本]" custT="1">
        <dgm:style>
          <a:lnRef idx="2">
            <a:schemeClr val="accent6"/>
          </a:lnRef>
          <a:fillRef idx="1">
            <a:schemeClr val="lt1"/>
          </a:fillRef>
          <a:effectRef idx="0">
            <a:schemeClr val="accent6"/>
          </a:effectRef>
          <a:fontRef idx="minor">
            <a:schemeClr val="dk1"/>
          </a:fontRef>
        </dgm:style>
      </dgm:prSet>
      <dgm:spPr/>
      <dgm:t>
        <a:bodyPr/>
        <a:lstStyle/>
        <a:p>
          <a:r>
            <a:rPr lang="zh-CN" altLang="en-US" sz="2000" dirty="0"/>
            <a:t>机器学习驱动的高通量计算：分析过程中有大量的合金属性需要通过计算获得。</a:t>
          </a:r>
        </a:p>
      </dgm:t>
    </dgm:pt>
    <dgm:pt modelId="{0D4AA682-ED8B-4012-8BB4-9474931B39FC}" type="parTrans" cxnId="{2E225ADE-076D-4A54-AB7A-F888A2C079FC}">
      <dgm:prSet/>
      <dgm:spPr/>
      <dgm:t>
        <a:bodyPr/>
        <a:lstStyle/>
        <a:p>
          <a:endParaRPr lang="zh-CN" altLang="en-US"/>
        </a:p>
      </dgm:t>
    </dgm:pt>
    <dgm:pt modelId="{94373BF6-2746-4160-BDA5-6E01628F4DEA}" type="sibTrans" cxnId="{2E225ADE-076D-4A54-AB7A-F888A2C079FC}">
      <dgm:prSet/>
      <dgm:spPr/>
      <dgm:t>
        <a:bodyPr/>
        <a:lstStyle/>
        <a:p>
          <a:endParaRPr lang="zh-CN" altLang="en-US"/>
        </a:p>
      </dgm:t>
    </dgm:pt>
    <dgm:pt modelId="{8C6B0C87-AB5B-47F6-BA56-A48A77EC9FAE}">
      <dgm:prSet phldrT="[文本]" custT="1">
        <dgm:style>
          <a:lnRef idx="2">
            <a:schemeClr val="accent6"/>
          </a:lnRef>
          <a:fillRef idx="1">
            <a:schemeClr val="lt1"/>
          </a:fillRef>
          <a:effectRef idx="0">
            <a:schemeClr val="accent6"/>
          </a:effectRef>
          <a:fontRef idx="minor">
            <a:schemeClr val="dk1"/>
          </a:fontRef>
        </dgm:style>
      </dgm:prSet>
      <dgm:spPr/>
      <dgm:t>
        <a:bodyPr/>
        <a:lstStyle/>
        <a:p>
          <a:r>
            <a:rPr lang="zh-CN" altLang="en-US" sz="2000" dirty="0"/>
            <a:t>高通量计算结果驱动机器学习：高通量计算机得到的结果是否可以学习？如何学习？</a:t>
          </a:r>
        </a:p>
      </dgm:t>
    </dgm:pt>
    <dgm:pt modelId="{5C488A4A-895C-4718-8A5D-2B53EF308474}" type="parTrans" cxnId="{68FEAF8B-2C3B-4808-A3FB-00084760BE8E}">
      <dgm:prSet/>
      <dgm:spPr/>
      <dgm:t>
        <a:bodyPr/>
        <a:lstStyle/>
        <a:p>
          <a:endParaRPr lang="zh-CN" altLang="en-US"/>
        </a:p>
      </dgm:t>
    </dgm:pt>
    <dgm:pt modelId="{229E917B-F38D-4B61-9C14-97D75E4AA46A}" type="sibTrans" cxnId="{68FEAF8B-2C3B-4808-A3FB-00084760BE8E}">
      <dgm:prSet/>
      <dgm:spPr/>
      <dgm:t>
        <a:bodyPr/>
        <a:lstStyle/>
        <a:p>
          <a:endParaRPr lang="zh-CN" altLang="en-US"/>
        </a:p>
      </dgm:t>
    </dgm:pt>
    <dgm:pt modelId="{1FD4B22E-C4E5-4DF9-9DC4-A0DA41C6C49D}">
      <dgm:prSet phldrT="[文本]" custT="1">
        <dgm:style>
          <a:lnRef idx="2">
            <a:schemeClr val="accent3"/>
          </a:lnRef>
          <a:fillRef idx="1">
            <a:schemeClr val="lt1"/>
          </a:fillRef>
          <a:effectRef idx="0">
            <a:schemeClr val="accent3"/>
          </a:effectRef>
          <a:fontRef idx="minor">
            <a:schemeClr val="dk1"/>
          </a:fontRef>
        </dgm:style>
      </dgm:prSet>
      <dgm:spPr>
        <a:solidFill>
          <a:schemeClr val="accent3">
            <a:lumMod val="60000"/>
            <a:lumOff val="40000"/>
          </a:schemeClr>
        </a:solidFill>
      </dgm:spPr>
      <dgm:t>
        <a:bodyPr/>
        <a:lstStyle/>
        <a:p>
          <a:r>
            <a:rPr lang="zh-CN" altLang="en-US" sz="2000" b="1" dirty="0"/>
            <a:t>问题三：如何解释机器学习结果？</a:t>
          </a:r>
          <a:endParaRPr lang="zh-CN" altLang="en-US" sz="2000" dirty="0"/>
        </a:p>
      </dgm:t>
    </dgm:pt>
    <dgm:pt modelId="{6032637E-6B30-46BC-B595-FE3531145998}" type="parTrans" cxnId="{609AC87F-FCB6-463C-8AEA-39B93C4D4842}">
      <dgm:prSet/>
      <dgm:spPr/>
      <dgm:t>
        <a:bodyPr/>
        <a:lstStyle/>
        <a:p>
          <a:endParaRPr lang="zh-CN" altLang="en-US"/>
        </a:p>
      </dgm:t>
    </dgm:pt>
    <dgm:pt modelId="{E4A142AC-B3C6-4200-A138-C5029F1AAF72}" type="sibTrans" cxnId="{609AC87F-FCB6-463C-8AEA-39B93C4D4842}">
      <dgm:prSet/>
      <dgm:spPr/>
      <dgm:t>
        <a:bodyPr/>
        <a:lstStyle/>
        <a:p>
          <a:endParaRPr lang="zh-CN" altLang="en-US"/>
        </a:p>
      </dgm:t>
    </dgm:pt>
    <dgm:pt modelId="{EED2E13D-F9D7-43A7-A6A7-F7330BEEFA7F}">
      <dgm:prSet phldrT="[文本]">
        <dgm:style>
          <a:lnRef idx="2">
            <a:schemeClr val="accent3"/>
          </a:lnRef>
          <a:fillRef idx="1">
            <a:schemeClr val="lt1"/>
          </a:fillRef>
          <a:effectRef idx="0">
            <a:schemeClr val="accent3"/>
          </a:effectRef>
          <a:fontRef idx="minor">
            <a:schemeClr val="dk1"/>
          </a:fontRef>
        </dgm:style>
      </dgm:prSet>
      <dgm:spPr/>
      <dgm:t>
        <a:bodyPr/>
        <a:lstStyle/>
        <a:p>
          <a:r>
            <a:rPr lang="zh-CN" altLang="en-US" dirty="0"/>
            <a:t>针对已收集的高温合金数据和蠕变数据，利用</a:t>
          </a:r>
          <a:r>
            <a:rPr lang="zh-CN" altLang="en-US" dirty="0">
              <a:solidFill>
                <a:srgbClr val="FF0000"/>
              </a:solidFill>
            </a:rPr>
            <a:t>多项式拟合、最小二乘拟合、指数拟合、对数拟合</a:t>
          </a:r>
          <a:r>
            <a:rPr lang="zh-CN" altLang="en-US" dirty="0"/>
            <a:t>等机器学习回归方法进行学习建模，从而获得合金性能描述因子与性能之间的参量解析式</a:t>
          </a:r>
          <a:r>
            <a:rPr lang="en-US" altLang="zh-CN" dirty="0"/>
            <a:t>P =F</a:t>
          </a:r>
          <a:r>
            <a:rPr lang="zh-CN" altLang="en-US" dirty="0"/>
            <a:t>（</a:t>
          </a:r>
          <a:r>
            <a:rPr lang="en-US" altLang="zh-CN" dirty="0"/>
            <a:t>X</a:t>
          </a:r>
          <a:r>
            <a:rPr lang="zh-CN" altLang="en-US" dirty="0"/>
            <a:t>）</a:t>
          </a:r>
          <a:r>
            <a:rPr lang="en-US" altLang="zh-CN" dirty="0"/>
            <a:t>;</a:t>
          </a:r>
          <a:endParaRPr lang="zh-CN" altLang="en-US" dirty="0"/>
        </a:p>
      </dgm:t>
    </dgm:pt>
    <dgm:pt modelId="{BF0B8569-0C18-4F60-80CB-633490DE2DE6}" type="parTrans" cxnId="{D2B24910-8787-446F-83EF-681ABC964693}">
      <dgm:prSet/>
      <dgm:spPr/>
      <dgm:t>
        <a:bodyPr/>
        <a:lstStyle/>
        <a:p>
          <a:endParaRPr lang="zh-CN" altLang="en-US"/>
        </a:p>
      </dgm:t>
    </dgm:pt>
    <dgm:pt modelId="{4CF17CE9-32EC-401D-BF3B-8BC8F919C71A}" type="sibTrans" cxnId="{D2B24910-8787-446F-83EF-681ABC964693}">
      <dgm:prSet/>
      <dgm:spPr/>
      <dgm:t>
        <a:bodyPr/>
        <a:lstStyle/>
        <a:p>
          <a:endParaRPr lang="zh-CN" altLang="en-US"/>
        </a:p>
      </dgm:t>
    </dgm:pt>
    <dgm:pt modelId="{AA6B5652-A020-4B01-A73F-3C2E42D2C754}">
      <dgm:prSet phldrT="[文本]">
        <dgm:style>
          <a:lnRef idx="2">
            <a:schemeClr val="accent3"/>
          </a:lnRef>
          <a:fillRef idx="1">
            <a:schemeClr val="lt1"/>
          </a:fillRef>
          <a:effectRef idx="0">
            <a:schemeClr val="accent3"/>
          </a:effectRef>
          <a:fontRef idx="minor">
            <a:schemeClr val="dk1"/>
          </a:fontRef>
        </dgm:style>
      </dgm:prSet>
      <dgm:spPr/>
      <dgm:t>
        <a:bodyPr/>
        <a:lstStyle/>
        <a:p>
          <a:r>
            <a:rPr lang="zh-CN" altLang="en-US" dirty="0"/>
            <a:t>利用机器学习方法如</a:t>
          </a:r>
          <a:r>
            <a:rPr lang="zh-CN" altLang="en-US" dirty="0">
              <a:solidFill>
                <a:srgbClr val="FF0000"/>
              </a:solidFill>
            </a:rPr>
            <a:t>决策树</a:t>
          </a:r>
          <a:r>
            <a:rPr lang="zh-CN" altLang="en-US" dirty="0"/>
            <a:t>、</a:t>
          </a:r>
          <a:r>
            <a:rPr lang="zh-CN" altLang="en-US" dirty="0">
              <a:solidFill>
                <a:srgbClr val="FF0000"/>
              </a:solidFill>
            </a:rPr>
            <a:t>随机森林</a:t>
          </a:r>
          <a:r>
            <a:rPr lang="zh-CN" altLang="en-US" dirty="0"/>
            <a:t>等对数据进行规则抽取，</a:t>
          </a:r>
          <a:r>
            <a:rPr lang="zh-CN" altLang="en-US" dirty="0">
              <a:solidFill>
                <a:srgbClr val="FF0000"/>
              </a:solidFill>
            </a:rPr>
            <a:t>构建适用于高温合金数据的规则库。</a:t>
          </a:r>
        </a:p>
      </dgm:t>
    </dgm:pt>
    <dgm:pt modelId="{EBD951DA-ED90-42A0-A6E6-393D74A1883C}" type="parTrans" cxnId="{587B31C0-E00D-47CF-BBD1-3281DB174E16}">
      <dgm:prSet/>
      <dgm:spPr/>
      <dgm:t>
        <a:bodyPr/>
        <a:lstStyle/>
        <a:p>
          <a:endParaRPr lang="zh-CN" altLang="en-US"/>
        </a:p>
      </dgm:t>
    </dgm:pt>
    <dgm:pt modelId="{8BC8D1B4-0B7A-49C0-B6F4-1E386876F5EF}" type="sibTrans" cxnId="{587B31C0-E00D-47CF-BBD1-3281DB174E16}">
      <dgm:prSet/>
      <dgm:spPr/>
      <dgm:t>
        <a:bodyPr/>
        <a:lstStyle/>
        <a:p>
          <a:endParaRPr lang="zh-CN" altLang="en-US"/>
        </a:p>
      </dgm:t>
    </dgm:pt>
    <dgm:pt modelId="{25934C7B-E428-4838-9B81-818F8290D950}" type="pres">
      <dgm:prSet presAssocID="{3456D73A-F850-4DC4-9185-BC3AB30F7E80}" presName="linear" presStyleCnt="0">
        <dgm:presLayoutVars>
          <dgm:dir/>
          <dgm:animLvl val="lvl"/>
          <dgm:resizeHandles val="exact"/>
        </dgm:presLayoutVars>
      </dgm:prSet>
      <dgm:spPr/>
    </dgm:pt>
    <dgm:pt modelId="{E1342709-D88B-491A-B926-5C1222A1AC1F}" type="pres">
      <dgm:prSet presAssocID="{22ECE78F-7478-4419-BB2B-9E7EC9D43286}" presName="parentLin" presStyleCnt="0"/>
      <dgm:spPr/>
    </dgm:pt>
    <dgm:pt modelId="{C16482A9-6817-4E90-9FD7-9CE7BE8AE606}" type="pres">
      <dgm:prSet presAssocID="{22ECE78F-7478-4419-BB2B-9E7EC9D43286}" presName="parentLeftMargin" presStyleLbl="node1" presStyleIdx="0" presStyleCnt="2"/>
      <dgm:spPr/>
    </dgm:pt>
    <dgm:pt modelId="{98A3108F-DA41-4BB1-82A1-2EBC3040A3CC}" type="pres">
      <dgm:prSet presAssocID="{22ECE78F-7478-4419-BB2B-9E7EC9D43286}" presName="parentText" presStyleLbl="node1" presStyleIdx="0" presStyleCnt="2" custScaleX="121125" custScaleY="96329" custLinFactNeighborX="-7473" custLinFactNeighborY="-5568">
        <dgm:presLayoutVars>
          <dgm:chMax val="0"/>
          <dgm:bulletEnabled val="1"/>
        </dgm:presLayoutVars>
      </dgm:prSet>
      <dgm:spPr/>
    </dgm:pt>
    <dgm:pt modelId="{5F17DEC8-5BF8-4BA6-A2EE-28BF2AA907C2}" type="pres">
      <dgm:prSet presAssocID="{22ECE78F-7478-4419-BB2B-9E7EC9D43286}" presName="negativeSpace" presStyleCnt="0"/>
      <dgm:spPr/>
    </dgm:pt>
    <dgm:pt modelId="{047B977F-F065-4961-B9BA-A8B6C5B49BE9}" type="pres">
      <dgm:prSet presAssocID="{22ECE78F-7478-4419-BB2B-9E7EC9D43286}" presName="childText" presStyleLbl="conFgAcc1" presStyleIdx="0" presStyleCnt="2" custScaleY="100348" custLinFactNeighborX="-1004" custLinFactNeighborY="-14372">
        <dgm:presLayoutVars>
          <dgm:bulletEnabled val="1"/>
        </dgm:presLayoutVars>
      </dgm:prSet>
      <dgm:spPr/>
    </dgm:pt>
    <dgm:pt modelId="{19FA1224-8306-4CDB-905E-BF135319A071}" type="pres">
      <dgm:prSet presAssocID="{C336EC9A-00C3-4096-8FD5-E8028F287567}" presName="spaceBetweenRectangles" presStyleCnt="0"/>
      <dgm:spPr/>
    </dgm:pt>
    <dgm:pt modelId="{681CE53D-E965-423D-9F47-27443531CB4E}" type="pres">
      <dgm:prSet presAssocID="{1FD4B22E-C4E5-4DF9-9DC4-A0DA41C6C49D}" presName="parentLin" presStyleCnt="0"/>
      <dgm:spPr/>
    </dgm:pt>
    <dgm:pt modelId="{C01C5C2A-0C48-4269-8D98-397DDA70CF92}" type="pres">
      <dgm:prSet presAssocID="{1FD4B22E-C4E5-4DF9-9DC4-A0DA41C6C49D}" presName="parentLeftMargin" presStyleLbl="node1" presStyleIdx="0" presStyleCnt="2" custScaleX="120533" custScaleY="67112" custLinFactNeighborX="-18770" custLinFactNeighborY="-32313"/>
      <dgm:spPr/>
    </dgm:pt>
    <dgm:pt modelId="{8C66F202-7D9B-47CB-B926-7737ADD8FB85}" type="pres">
      <dgm:prSet presAssocID="{1FD4B22E-C4E5-4DF9-9DC4-A0DA41C6C49D}" presName="parentText" presStyleLbl="node1" presStyleIdx="1" presStyleCnt="2" custScaleX="121525" custLinFactNeighborX="-19890" custLinFactNeighborY="3580">
        <dgm:presLayoutVars>
          <dgm:chMax val="0"/>
          <dgm:bulletEnabled val="1"/>
        </dgm:presLayoutVars>
      </dgm:prSet>
      <dgm:spPr/>
    </dgm:pt>
    <dgm:pt modelId="{3EDC4D59-16FA-468E-8843-E4CAF705F654}" type="pres">
      <dgm:prSet presAssocID="{1FD4B22E-C4E5-4DF9-9DC4-A0DA41C6C49D}" presName="negativeSpace" presStyleCnt="0"/>
      <dgm:spPr/>
    </dgm:pt>
    <dgm:pt modelId="{A981F054-47D9-43CB-A923-A5F67728B637}" type="pres">
      <dgm:prSet presAssocID="{1FD4B22E-C4E5-4DF9-9DC4-A0DA41C6C49D}" presName="childText" presStyleLbl="conFgAcc1" presStyleIdx="1" presStyleCnt="2">
        <dgm:presLayoutVars>
          <dgm:bulletEnabled val="1"/>
        </dgm:presLayoutVars>
      </dgm:prSet>
      <dgm:spPr/>
    </dgm:pt>
  </dgm:ptLst>
  <dgm:cxnLst>
    <dgm:cxn modelId="{D2B24910-8787-446F-83EF-681ABC964693}" srcId="{1FD4B22E-C4E5-4DF9-9DC4-A0DA41C6C49D}" destId="{EED2E13D-F9D7-43A7-A6A7-F7330BEEFA7F}" srcOrd="0" destOrd="0" parTransId="{BF0B8569-0C18-4F60-80CB-633490DE2DE6}" sibTransId="{4CF17CE9-32EC-401D-BF3B-8BC8F919C71A}"/>
    <dgm:cxn modelId="{AB269F5D-D183-4B8A-9F8E-6D263F89D405}" type="presOf" srcId="{22ECE78F-7478-4419-BB2B-9E7EC9D43286}" destId="{C16482A9-6817-4E90-9FD7-9CE7BE8AE606}" srcOrd="0" destOrd="0" presId="urn:microsoft.com/office/officeart/2005/8/layout/list1#3"/>
    <dgm:cxn modelId="{29EE1347-3AEC-440D-A297-DAE4DC4968BD}" type="presOf" srcId="{8C6B0C87-AB5B-47F6-BA56-A48A77EC9FAE}" destId="{047B977F-F065-4961-B9BA-A8B6C5B49BE9}" srcOrd="0" destOrd="1" presId="urn:microsoft.com/office/officeart/2005/8/layout/list1#3"/>
    <dgm:cxn modelId="{55AE6F67-EB87-4579-8382-7ADEFAD2899E}" type="presOf" srcId="{1FD4B22E-C4E5-4DF9-9DC4-A0DA41C6C49D}" destId="{C01C5C2A-0C48-4269-8D98-397DDA70CF92}" srcOrd="0" destOrd="0" presId="urn:microsoft.com/office/officeart/2005/8/layout/list1#3"/>
    <dgm:cxn modelId="{11F9476C-5987-41F5-96D5-260684D5774D}" type="presOf" srcId="{3456D73A-F850-4DC4-9185-BC3AB30F7E80}" destId="{25934C7B-E428-4838-9B81-818F8290D950}" srcOrd="0" destOrd="0" presId="urn:microsoft.com/office/officeart/2005/8/layout/list1#3"/>
    <dgm:cxn modelId="{881D7770-E1E9-43A4-ABA3-41F47453C125}" type="presOf" srcId="{AA6B5652-A020-4B01-A73F-3C2E42D2C754}" destId="{A981F054-47D9-43CB-A923-A5F67728B637}" srcOrd="0" destOrd="1" presId="urn:microsoft.com/office/officeart/2005/8/layout/list1#3"/>
    <dgm:cxn modelId="{21227078-ADEF-4ED9-ABC6-3F7BAB6C6385}" type="presOf" srcId="{1FD4B22E-C4E5-4DF9-9DC4-A0DA41C6C49D}" destId="{8C66F202-7D9B-47CB-B926-7737ADD8FB85}" srcOrd="1" destOrd="0" presId="urn:microsoft.com/office/officeart/2005/8/layout/list1#3"/>
    <dgm:cxn modelId="{609AC87F-FCB6-463C-8AEA-39B93C4D4842}" srcId="{3456D73A-F850-4DC4-9185-BC3AB30F7E80}" destId="{1FD4B22E-C4E5-4DF9-9DC4-A0DA41C6C49D}" srcOrd="1" destOrd="0" parTransId="{6032637E-6B30-46BC-B595-FE3531145998}" sibTransId="{E4A142AC-B3C6-4200-A138-C5029F1AAF72}"/>
    <dgm:cxn modelId="{68FEAF8B-2C3B-4808-A3FB-00084760BE8E}" srcId="{22ECE78F-7478-4419-BB2B-9E7EC9D43286}" destId="{8C6B0C87-AB5B-47F6-BA56-A48A77EC9FAE}" srcOrd="1" destOrd="0" parTransId="{5C488A4A-895C-4718-8A5D-2B53EF308474}" sibTransId="{229E917B-F38D-4B61-9C14-97D75E4AA46A}"/>
    <dgm:cxn modelId="{CE7497AA-4FFB-4A57-9583-270D50B7DB4F}" srcId="{3456D73A-F850-4DC4-9185-BC3AB30F7E80}" destId="{22ECE78F-7478-4419-BB2B-9E7EC9D43286}" srcOrd="0" destOrd="0" parTransId="{FE75323C-EE5D-4CFA-B64A-28D8A57C8CC4}" sibTransId="{C336EC9A-00C3-4096-8FD5-E8028F287567}"/>
    <dgm:cxn modelId="{4E5D66B2-772D-447C-A333-7A58D34832BF}" type="presOf" srcId="{22ECE78F-7478-4419-BB2B-9E7EC9D43286}" destId="{98A3108F-DA41-4BB1-82A1-2EBC3040A3CC}" srcOrd="1" destOrd="0" presId="urn:microsoft.com/office/officeart/2005/8/layout/list1#3"/>
    <dgm:cxn modelId="{2600F8B6-C19A-4BF3-9728-1F29DE462805}" type="presOf" srcId="{EED2E13D-F9D7-43A7-A6A7-F7330BEEFA7F}" destId="{A981F054-47D9-43CB-A923-A5F67728B637}" srcOrd="0" destOrd="0" presId="urn:microsoft.com/office/officeart/2005/8/layout/list1#3"/>
    <dgm:cxn modelId="{587B31C0-E00D-47CF-BBD1-3281DB174E16}" srcId="{1FD4B22E-C4E5-4DF9-9DC4-A0DA41C6C49D}" destId="{AA6B5652-A020-4B01-A73F-3C2E42D2C754}" srcOrd="1" destOrd="0" parTransId="{EBD951DA-ED90-42A0-A6E6-393D74A1883C}" sibTransId="{8BC8D1B4-0B7A-49C0-B6F4-1E386876F5EF}"/>
    <dgm:cxn modelId="{6B1EEED5-7FF9-4C80-882A-90DAA7D0F37E}" type="presOf" srcId="{0E5E2B8F-642B-4B02-8B65-5FF856D4A306}" destId="{047B977F-F065-4961-B9BA-A8B6C5B49BE9}" srcOrd="0" destOrd="0" presId="urn:microsoft.com/office/officeart/2005/8/layout/list1#3"/>
    <dgm:cxn modelId="{2E225ADE-076D-4A54-AB7A-F888A2C079FC}" srcId="{22ECE78F-7478-4419-BB2B-9E7EC9D43286}" destId="{0E5E2B8F-642B-4B02-8B65-5FF856D4A306}" srcOrd="0" destOrd="0" parTransId="{0D4AA682-ED8B-4012-8BB4-9474931B39FC}" sibTransId="{94373BF6-2746-4160-BDA5-6E01628F4DEA}"/>
    <dgm:cxn modelId="{F6C05819-FCB5-4858-9070-A6FEDCAEC6A3}" type="presParOf" srcId="{25934C7B-E428-4838-9B81-818F8290D950}" destId="{E1342709-D88B-491A-B926-5C1222A1AC1F}" srcOrd="0" destOrd="0" presId="urn:microsoft.com/office/officeart/2005/8/layout/list1#3"/>
    <dgm:cxn modelId="{930C8D32-6DB3-4FCF-ABE2-178C25E4A91F}" type="presParOf" srcId="{E1342709-D88B-491A-B926-5C1222A1AC1F}" destId="{C16482A9-6817-4E90-9FD7-9CE7BE8AE606}" srcOrd="0" destOrd="0" presId="urn:microsoft.com/office/officeart/2005/8/layout/list1#3"/>
    <dgm:cxn modelId="{0CB3AA7B-0277-4942-9DAE-AF21B40AE7BB}" type="presParOf" srcId="{E1342709-D88B-491A-B926-5C1222A1AC1F}" destId="{98A3108F-DA41-4BB1-82A1-2EBC3040A3CC}" srcOrd="1" destOrd="0" presId="urn:microsoft.com/office/officeart/2005/8/layout/list1#3"/>
    <dgm:cxn modelId="{601B6CA1-6E93-42A1-8035-6429A11DDC4F}" type="presParOf" srcId="{25934C7B-E428-4838-9B81-818F8290D950}" destId="{5F17DEC8-5BF8-4BA6-A2EE-28BF2AA907C2}" srcOrd="1" destOrd="0" presId="urn:microsoft.com/office/officeart/2005/8/layout/list1#3"/>
    <dgm:cxn modelId="{76C97D9E-4EF0-4674-B67D-778213B90815}" type="presParOf" srcId="{25934C7B-E428-4838-9B81-818F8290D950}" destId="{047B977F-F065-4961-B9BA-A8B6C5B49BE9}" srcOrd="2" destOrd="0" presId="urn:microsoft.com/office/officeart/2005/8/layout/list1#3"/>
    <dgm:cxn modelId="{8F4016DA-525B-4D3F-903B-B80F511B724C}" type="presParOf" srcId="{25934C7B-E428-4838-9B81-818F8290D950}" destId="{19FA1224-8306-4CDB-905E-BF135319A071}" srcOrd="3" destOrd="0" presId="urn:microsoft.com/office/officeart/2005/8/layout/list1#3"/>
    <dgm:cxn modelId="{9655E822-BD4D-47E3-95BD-97A126BE7469}" type="presParOf" srcId="{25934C7B-E428-4838-9B81-818F8290D950}" destId="{681CE53D-E965-423D-9F47-27443531CB4E}" srcOrd="4" destOrd="0" presId="urn:microsoft.com/office/officeart/2005/8/layout/list1#3"/>
    <dgm:cxn modelId="{47644EA6-4FBB-4890-875D-14A4F3934ACA}" type="presParOf" srcId="{681CE53D-E965-423D-9F47-27443531CB4E}" destId="{C01C5C2A-0C48-4269-8D98-397DDA70CF92}" srcOrd="0" destOrd="0" presId="urn:microsoft.com/office/officeart/2005/8/layout/list1#3"/>
    <dgm:cxn modelId="{6320FD1B-2DAD-4A9B-BBF6-E01209C72847}" type="presParOf" srcId="{681CE53D-E965-423D-9F47-27443531CB4E}" destId="{8C66F202-7D9B-47CB-B926-7737ADD8FB85}" srcOrd="1" destOrd="0" presId="urn:microsoft.com/office/officeart/2005/8/layout/list1#3"/>
    <dgm:cxn modelId="{3C6A6E65-38F0-4170-866B-2CE370A0D293}" type="presParOf" srcId="{25934C7B-E428-4838-9B81-818F8290D950}" destId="{3EDC4D59-16FA-468E-8843-E4CAF705F654}" srcOrd="5" destOrd="0" presId="urn:microsoft.com/office/officeart/2005/8/layout/list1#3"/>
    <dgm:cxn modelId="{2CAD9A4F-6D8A-4682-91E2-3A69B16D68E0}" type="presParOf" srcId="{25934C7B-E428-4838-9B81-818F8290D950}" destId="{A981F054-47D9-43CB-A923-A5F67728B637}" srcOrd="6" destOrd="0" presId="urn:microsoft.com/office/officeart/2005/8/layout/list1#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EE89F07D-B38E-4E97-81F3-708539FCD01E}" type="doc">
      <dgm:prSet loTypeId="urn:microsoft.com/office/officeart/2008/layout/LinedList" loCatId="list" qsTypeId="urn:microsoft.com/office/officeart/2005/8/quickstyle/simple2#1" qsCatId="simple" csTypeId="urn:microsoft.com/office/officeart/2005/8/colors/accent1_2#1" csCatId="accent1" phldr="1"/>
      <dgm:spPr/>
      <dgm:t>
        <a:bodyPr/>
        <a:lstStyle/>
        <a:p>
          <a:endParaRPr lang="zh-CN" altLang="en-US"/>
        </a:p>
      </dgm:t>
    </dgm:pt>
    <dgm:pt modelId="{D7EA7242-E71D-4E12-93B9-182AA7C9EE9C}">
      <dgm:prSet phldrT="[文本]" custT="1"/>
      <dgm:spPr/>
      <dgm:t>
        <a:bodyPr anchor="ctr"/>
        <a:lstStyle/>
        <a:p>
          <a:pPr algn="ctr"/>
          <a:r>
            <a:rPr lang="zh-CN" altLang="en-US" sz="2800" dirty="0"/>
            <a:t>与领域专家确定学习目标与研究问题</a:t>
          </a:r>
        </a:p>
      </dgm:t>
    </dgm:pt>
    <dgm:pt modelId="{AF19087B-4B06-40F9-A2FB-3C8FDFE88E22}" type="parTrans" cxnId="{B87E0A96-C8ED-420C-9C3D-FDE2E060B67E}">
      <dgm:prSet/>
      <dgm:spPr/>
      <dgm:t>
        <a:bodyPr/>
        <a:lstStyle/>
        <a:p>
          <a:endParaRPr lang="zh-CN" altLang="en-US"/>
        </a:p>
      </dgm:t>
    </dgm:pt>
    <dgm:pt modelId="{E7159D84-7D2B-41C5-A7E7-F2E71922825A}" type="sibTrans" cxnId="{B87E0A96-C8ED-420C-9C3D-FDE2E060B67E}">
      <dgm:prSet/>
      <dgm:spPr/>
      <dgm:t>
        <a:bodyPr/>
        <a:lstStyle/>
        <a:p>
          <a:endParaRPr lang="zh-CN" altLang="en-US"/>
        </a:p>
      </dgm:t>
    </dgm:pt>
    <dgm:pt modelId="{02966B9F-A79D-4BEF-9FD4-352C5E637C5E}">
      <dgm:prSet custT="1"/>
      <dgm:spPr/>
      <dgm:t>
        <a:bodyPr/>
        <a:lstStyle/>
        <a:p>
          <a:r>
            <a:rPr lang="en-US" altLang="zh-CN" sz="2200" dirty="0"/>
            <a:t>1</a:t>
          </a:r>
          <a:r>
            <a:rPr lang="zh-CN" altLang="en-US" sz="2200" dirty="0"/>
            <a:t>、通过文献</a:t>
          </a:r>
          <a:r>
            <a:rPr lang="en-US" altLang="zh-CN" sz="2200" dirty="0"/>
            <a:t>/</a:t>
          </a:r>
          <a:r>
            <a:rPr lang="zh-CN" altLang="en-US" sz="2200" dirty="0"/>
            <a:t>专利、计算和实验获得更多的数据，提高数据的质和量，从而保证机器学习</a:t>
          </a:r>
          <a:r>
            <a:rPr lang="en-US" altLang="zh-CN" sz="2200" dirty="0"/>
            <a:t>/</a:t>
          </a:r>
          <a:r>
            <a:rPr lang="zh-CN" altLang="en-US" sz="2200" dirty="0"/>
            <a:t>数据挖掘方法分析结果的正确性和可信性</a:t>
          </a:r>
          <a:endParaRPr lang="en-US" altLang="zh-CN" sz="2200" dirty="0"/>
        </a:p>
      </dgm:t>
    </dgm:pt>
    <dgm:pt modelId="{370A936C-A0C6-41DF-A771-FE561BE28018}" type="parTrans" cxnId="{6FBB8830-4739-4E73-9F3F-12B241E9AAA8}">
      <dgm:prSet/>
      <dgm:spPr/>
      <dgm:t>
        <a:bodyPr/>
        <a:lstStyle/>
        <a:p>
          <a:endParaRPr lang="zh-CN" altLang="en-US"/>
        </a:p>
      </dgm:t>
    </dgm:pt>
    <dgm:pt modelId="{58F2AF52-FABD-42C6-ABA3-30F2BAC358B0}" type="sibTrans" cxnId="{6FBB8830-4739-4E73-9F3F-12B241E9AAA8}">
      <dgm:prSet/>
      <dgm:spPr/>
      <dgm:t>
        <a:bodyPr/>
        <a:lstStyle/>
        <a:p>
          <a:endParaRPr lang="zh-CN" altLang="en-US"/>
        </a:p>
      </dgm:t>
    </dgm:pt>
    <dgm:pt modelId="{0C358514-3D85-4B3F-9244-F0EE3DE926C1}">
      <dgm:prSet custT="1"/>
      <dgm:spPr/>
      <dgm:t>
        <a:bodyPr/>
        <a:lstStyle/>
        <a:p>
          <a:r>
            <a:rPr lang="en-US" altLang="zh-CN" sz="2200" dirty="0"/>
            <a:t>2</a:t>
          </a:r>
          <a:r>
            <a:rPr lang="zh-CN" altLang="en-US" sz="2200" dirty="0"/>
            <a:t>、在数据驱动下，研究面向高温合金的机器学习</a:t>
          </a:r>
          <a:r>
            <a:rPr lang="en-US" altLang="zh-CN" sz="2200" dirty="0"/>
            <a:t>/</a:t>
          </a:r>
          <a:r>
            <a:rPr lang="zh-CN" altLang="en-US" sz="2200" dirty="0"/>
            <a:t>数据挖掘方法，并将其分析结果与领域专家的研究成果相结合，不断改进和完善学习模型，从而提高分析结果的正确性和实用性</a:t>
          </a:r>
          <a:endParaRPr lang="en-US" altLang="zh-CN" sz="2200" dirty="0"/>
        </a:p>
      </dgm:t>
    </dgm:pt>
    <dgm:pt modelId="{6DA28A2D-1F75-4D24-B1AE-C5401D6FBE47}" type="parTrans" cxnId="{E886D5C1-F9A5-40FF-A47E-22ACCC47815F}">
      <dgm:prSet/>
      <dgm:spPr/>
      <dgm:t>
        <a:bodyPr/>
        <a:lstStyle/>
        <a:p>
          <a:endParaRPr lang="zh-CN" altLang="en-US"/>
        </a:p>
      </dgm:t>
    </dgm:pt>
    <dgm:pt modelId="{CDEF438F-2D2D-4601-ADE6-6BD1B5B62FFD}" type="sibTrans" cxnId="{E886D5C1-F9A5-40FF-A47E-22ACCC47815F}">
      <dgm:prSet/>
      <dgm:spPr/>
      <dgm:t>
        <a:bodyPr/>
        <a:lstStyle/>
        <a:p>
          <a:endParaRPr lang="zh-CN" altLang="en-US"/>
        </a:p>
      </dgm:t>
    </dgm:pt>
    <dgm:pt modelId="{8C85F52D-B926-4F50-8EA5-325336DFFEE6}">
      <dgm:prSet custT="1"/>
      <dgm:spPr/>
      <dgm:t>
        <a:bodyPr/>
        <a:lstStyle/>
        <a:p>
          <a:r>
            <a:rPr lang="en-US" altLang="zh-CN" sz="2200" dirty="0"/>
            <a:t>3</a:t>
          </a:r>
          <a:r>
            <a:rPr lang="zh-CN" altLang="en-US" sz="2200" dirty="0"/>
            <a:t>、采用规则抽取</a:t>
          </a:r>
          <a:r>
            <a:rPr lang="en-US" altLang="zh-CN" sz="2200" dirty="0"/>
            <a:t>/</a:t>
          </a:r>
          <a:r>
            <a:rPr lang="zh-CN" altLang="en-US" sz="2200" dirty="0"/>
            <a:t>数据可视化等方法与技术对分析结果进行再处理，并和领域研究成果相结合，提高分析结果的可理解性和可用性</a:t>
          </a:r>
          <a:endParaRPr lang="en-US" altLang="zh-CN" sz="2200" dirty="0"/>
        </a:p>
      </dgm:t>
    </dgm:pt>
    <dgm:pt modelId="{4B0C3340-7212-4371-BB8A-62B1548B8C89}" type="parTrans" cxnId="{EFBF1F11-6380-4DF2-93E2-99302AA7FC14}">
      <dgm:prSet/>
      <dgm:spPr/>
      <dgm:t>
        <a:bodyPr/>
        <a:lstStyle/>
        <a:p>
          <a:endParaRPr lang="zh-CN" altLang="en-US"/>
        </a:p>
      </dgm:t>
    </dgm:pt>
    <dgm:pt modelId="{7935619F-F9DF-4C08-8E46-0DB1BAC97809}" type="sibTrans" cxnId="{EFBF1F11-6380-4DF2-93E2-99302AA7FC14}">
      <dgm:prSet/>
      <dgm:spPr/>
      <dgm:t>
        <a:bodyPr/>
        <a:lstStyle/>
        <a:p>
          <a:endParaRPr lang="zh-CN" altLang="en-US"/>
        </a:p>
      </dgm:t>
    </dgm:pt>
    <dgm:pt modelId="{A73BBC33-5615-43FC-84FF-8B9CC62888A9}" type="pres">
      <dgm:prSet presAssocID="{EE89F07D-B38E-4E97-81F3-708539FCD01E}" presName="vert0" presStyleCnt="0">
        <dgm:presLayoutVars>
          <dgm:dir/>
          <dgm:animOne val="branch"/>
          <dgm:animLvl val="lvl"/>
        </dgm:presLayoutVars>
      </dgm:prSet>
      <dgm:spPr/>
    </dgm:pt>
    <dgm:pt modelId="{13DCD990-7A02-461C-883B-D27B5B41462D}" type="pres">
      <dgm:prSet presAssocID="{D7EA7242-E71D-4E12-93B9-182AA7C9EE9C}" presName="thickLine" presStyleLbl="alignNode1" presStyleIdx="0" presStyleCnt="1"/>
      <dgm:spPr/>
    </dgm:pt>
    <dgm:pt modelId="{710F989C-ECF3-47B9-8DB0-AAC41BA6CB63}" type="pres">
      <dgm:prSet presAssocID="{D7EA7242-E71D-4E12-93B9-182AA7C9EE9C}" presName="horz1" presStyleCnt="0"/>
      <dgm:spPr/>
    </dgm:pt>
    <dgm:pt modelId="{36D39AD6-ADFC-46A2-A03E-165FC36293F3}" type="pres">
      <dgm:prSet presAssocID="{D7EA7242-E71D-4E12-93B9-182AA7C9EE9C}" presName="tx1" presStyleLbl="revTx" presStyleIdx="0" presStyleCnt="4" custScaleX="72973"/>
      <dgm:spPr/>
    </dgm:pt>
    <dgm:pt modelId="{64B68C63-86C0-476F-87C7-9406E12D1468}" type="pres">
      <dgm:prSet presAssocID="{D7EA7242-E71D-4E12-93B9-182AA7C9EE9C}" presName="vert1" presStyleCnt="0"/>
      <dgm:spPr/>
    </dgm:pt>
    <dgm:pt modelId="{A8293264-0B1F-44FF-AB90-FE41C5F3E961}" type="pres">
      <dgm:prSet presAssocID="{02966B9F-A79D-4BEF-9FD4-352C5E637C5E}" presName="vertSpace2a" presStyleCnt="0"/>
      <dgm:spPr/>
    </dgm:pt>
    <dgm:pt modelId="{22E3E13E-A7DC-4528-981D-66BB4D5D5301}" type="pres">
      <dgm:prSet presAssocID="{02966B9F-A79D-4BEF-9FD4-352C5E637C5E}" presName="horz2" presStyleCnt="0"/>
      <dgm:spPr/>
    </dgm:pt>
    <dgm:pt modelId="{52C8D34A-87C9-46F0-BC4E-CBC30A16C27E}" type="pres">
      <dgm:prSet presAssocID="{02966B9F-A79D-4BEF-9FD4-352C5E637C5E}" presName="horzSpace2" presStyleCnt="0"/>
      <dgm:spPr/>
    </dgm:pt>
    <dgm:pt modelId="{CCDC6E1A-031D-4C23-826B-BEBC9656ACA0}" type="pres">
      <dgm:prSet presAssocID="{02966B9F-A79D-4BEF-9FD4-352C5E637C5E}" presName="tx2" presStyleLbl="revTx" presStyleIdx="1" presStyleCnt="4" custScaleX="92806" custLinFactNeighborX="14240" custLinFactNeighborY="19483"/>
      <dgm:spPr/>
    </dgm:pt>
    <dgm:pt modelId="{08795B6F-E4E8-4F34-9BA5-836F848F1D99}" type="pres">
      <dgm:prSet presAssocID="{02966B9F-A79D-4BEF-9FD4-352C5E637C5E}" presName="vert2" presStyleCnt="0"/>
      <dgm:spPr/>
    </dgm:pt>
    <dgm:pt modelId="{CC3DD0CB-7193-4ADC-8243-C0DD063AEAF2}" type="pres">
      <dgm:prSet presAssocID="{02966B9F-A79D-4BEF-9FD4-352C5E637C5E}" presName="thinLine2b" presStyleLbl="callout" presStyleIdx="0" presStyleCnt="3"/>
      <dgm:spPr/>
    </dgm:pt>
    <dgm:pt modelId="{35793E06-583D-4785-880B-8A693BDBD2D3}" type="pres">
      <dgm:prSet presAssocID="{02966B9F-A79D-4BEF-9FD4-352C5E637C5E}" presName="vertSpace2b" presStyleCnt="0"/>
      <dgm:spPr/>
    </dgm:pt>
    <dgm:pt modelId="{89092443-2350-4B25-A757-EC6B8685E028}" type="pres">
      <dgm:prSet presAssocID="{0C358514-3D85-4B3F-9244-F0EE3DE926C1}" presName="horz2" presStyleCnt="0"/>
      <dgm:spPr/>
    </dgm:pt>
    <dgm:pt modelId="{755652AA-DA11-41D6-B419-54BD3EFC25B3}" type="pres">
      <dgm:prSet presAssocID="{0C358514-3D85-4B3F-9244-F0EE3DE926C1}" presName="horzSpace2" presStyleCnt="0"/>
      <dgm:spPr/>
    </dgm:pt>
    <dgm:pt modelId="{82B9E5D6-B9BD-4B92-B1FE-FB0E8314D79C}" type="pres">
      <dgm:prSet presAssocID="{0C358514-3D85-4B3F-9244-F0EE3DE926C1}" presName="tx2" presStyleLbl="revTx" presStyleIdx="2" presStyleCnt="4" custScaleX="91230" custLinFactNeighborX="14240" custLinFactNeighborY="-3385"/>
      <dgm:spPr/>
    </dgm:pt>
    <dgm:pt modelId="{EC7A6785-6255-4D31-8354-1F4E98E28E2D}" type="pres">
      <dgm:prSet presAssocID="{0C358514-3D85-4B3F-9244-F0EE3DE926C1}" presName="vert2" presStyleCnt="0"/>
      <dgm:spPr/>
    </dgm:pt>
    <dgm:pt modelId="{36304FD3-E8FD-4FE5-BF60-6D89B3954A05}" type="pres">
      <dgm:prSet presAssocID="{0C358514-3D85-4B3F-9244-F0EE3DE926C1}" presName="thinLine2b" presStyleLbl="callout" presStyleIdx="1" presStyleCnt="3"/>
      <dgm:spPr/>
    </dgm:pt>
    <dgm:pt modelId="{E6223079-C2AE-48C1-82AC-561BB1931EC8}" type="pres">
      <dgm:prSet presAssocID="{0C358514-3D85-4B3F-9244-F0EE3DE926C1}" presName="vertSpace2b" presStyleCnt="0"/>
      <dgm:spPr/>
    </dgm:pt>
    <dgm:pt modelId="{7D9030C3-60F2-4D48-A7BD-6D2505B14413}" type="pres">
      <dgm:prSet presAssocID="{8C85F52D-B926-4F50-8EA5-325336DFFEE6}" presName="horz2" presStyleCnt="0"/>
      <dgm:spPr/>
    </dgm:pt>
    <dgm:pt modelId="{88E968F8-E611-4652-94BF-199447E1BA23}" type="pres">
      <dgm:prSet presAssocID="{8C85F52D-B926-4F50-8EA5-325336DFFEE6}" presName="horzSpace2" presStyleCnt="0"/>
      <dgm:spPr/>
    </dgm:pt>
    <dgm:pt modelId="{E98496F2-4D49-4C87-9C6D-FC3C218D6679}" type="pres">
      <dgm:prSet presAssocID="{8C85F52D-B926-4F50-8EA5-325336DFFEE6}" presName="tx2" presStyleLbl="revTx" presStyleIdx="3" presStyleCnt="4" custScaleX="90314" custLinFactNeighborX="15414" custLinFactNeighborY="5156"/>
      <dgm:spPr/>
    </dgm:pt>
    <dgm:pt modelId="{9ABA3318-CF65-40CC-BE49-25E8A2C02B0C}" type="pres">
      <dgm:prSet presAssocID="{8C85F52D-B926-4F50-8EA5-325336DFFEE6}" presName="vert2" presStyleCnt="0"/>
      <dgm:spPr/>
    </dgm:pt>
    <dgm:pt modelId="{C027F768-BF18-4F14-AFCB-297FF048E7F9}" type="pres">
      <dgm:prSet presAssocID="{8C85F52D-B926-4F50-8EA5-325336DFFEE6}" presName="thinLine2b" presStyleLbl="callout" presStyleIdx="2" presStyleCnt="3"/>
      <dgm:spPr/>
    </dgm:pt>
    <dgm:pt modelId="{AFFCB633-6047-44F3-B5A8-7840357C8B91}" type="pres">
      <dgm:prSet presAssocID="{8C85F52D-B926-4F50-8EA5-325336DFFEE6}" presName="vertSpace2b" presStyleCnt="0"/>
      <dgm:spPr/>
    </dgm:pt>
  </dgm:ptLst>
  <dgm:cxnLst>
    <dgm:cxn modelId="{EFBF1F11-6380-4DF2-93E2-99302AA7FC14}" srcId="{D7EA7242-E71D-4E12-93B9-182AA7C9EE9C}" destId="{8C85F52D-B926-4F50-8EA5-325336DFFEE6}" srcOrd="2" destOrd="0" parTransId="{4B0C3340-7212-4371-BB8A-62B1548B8C89}" sibTransId="{7935619F-F9DF-4C08-8E46-0DB1BAC97809}"/>
    <dgm:cxn modelId="{6FBB8830-4739-4E73-9F3F-12B241E9AAA8}" srcId="{D7EA7242-E71D-4E12-93B9-182AA7C9EE9C}" destId="{02966B9F-A79D-4BEF-9FD4-352C5E637C5E}" srcOrd="0" destOrd="0" parTransId="{370A936C-A0C6-41DF-A771-FE561BE28018}" sibTransId="{58F2AF52-FABD-42C6-ABA3-30F2BAC358B0}"/>
    <dgm:cxn modelId="{0212EE68-C412-4BD1-8E43-D5E000C9F8E7}" type="presOf" srcId="{8C85F52D-B926-4F50-8EA5-325336DFFEE6}" destId="{E98496F2-4D49-4C87-9C6D-FC3C218D6679}" srcOrd="0" destOrd="0" presId="urn:microsoft.com/office/officeart/2008/layout/LinedList"/>
    <dgm:cxn modelId="{DFEFE24F-2166-4C67-91E4-6391C13DB39E}" type="presOf" srcId="{EE89F07D-B38E-4E97-81F3-708539FCD01E}" destId="{A73BBC33-5615-43FC-84FF-8B9CC62888A9}" srcOrd="0" destOrd="0" presId="urn:microsoft.com/office/officeart/2008/layout/LinedList"/>
    <dgm:cxn modelId="{C1B87650-FB3B-431C-ADDD-A1C408417613}" type="presOf" srcId="{D7EA7242-E71D-4E12-93B9-182AA7C9EE9C}" destId="{36D39AD6-ADFC-46A2-A03E-165FC36293F3}" srcOrd="0" destOrd="0" presId="urn:microsoft.com/office/officeart/2008/layout/LinedList"/>
    <dgm:cxn modelId="{25210A94-9931-4791-ADEE-6AD62E3C6CBC}" type="presOf" srcId="{02966B9F-A79D-4BEF-9FD4-352C5E637C5E}" destId="{CCDC6E1A-031D-4C23-826B-BEBC9656ACA0}" srcOrd="0" destOrd="0" presId="urn:microsoft.com/office/officeart/2008/layout/LinedList"/>
    <dgm:cxn modelId="{B87E0A96-C8ED-420C-9C3D-FDE2E060B67E}" srcId="{EE89F07D-B38E-4E97-81F3-708539FCD01E}" destId="{D7EA7242-E71D-4E12-93B9-182AA7C9EE9C}" srcOrd="0" destOrd="0" parTransId="{AF19087B-4B06-40F9-A2FB-3C8FDFE88E22}" sibTransId="{E7159D84-7D2B-41C5-A7E7-F2E71922825A}"/>
    <dgm:cxn modelId="{E886D5C1-F9A5-40FF-A47E-22ACCC47815F}" srcId="{D7EA7242-E71D-4E12-93B9-182AA7C9EE9C}" destId="{0C358514-3D85-4B3F-9244-F0EE3DE926C1}" srcOrd="1" destOrd="0" parTransId="{6DA28A2D-1F75-4D24-B1AE-C5401D6FBE47}" sibTransId="{CDEF438F-2D2D-4601-ADE6-6BD1B5B62FFD}"/>
    <dgm:cxn modelId="{217901E1-CC31-43B4-8D3F-60B92C098A3D}" type="presOf" srcId="{0C358514-3D85-4B3F-9244-F0EE3DE926C1}" destId="{82B9E5D6-B9BD-4B92-B1FE-FB0E8314D79C}" srcOrd="0" destOrd="0" presId="urn:microsoft.com/office/officeart/2008/layout/LinedList"/>
    <dgm:cxn modelId="{9402637F-77AB-4D6D-A57C-8AAFB63E592C}" type="presParOf" srcId="{A73BBC33-5615-43FC-84FF-8B9CC62888A9}" destId="{13DCD990-7A02-461C-883B-D27B5B41462D}" srcOrd="0" destOrd="0" presId="urn:microsoft.com/office/officeart/2008/layout/LinedList"/>
    <dgm:cxn modelId="{086A21FE-EE97-456D-BEB4-1E7CD6360BFD}" type="presParOf" srcId="{A73BBC33-5615-43FC-84FF-8B9CC62888A9}" destId="{710F989C-ECF3-47B9-8DB0-AAC41BA6CB63}" srcOrd="1" destOrd="0" presId="urn:microsoft.com/office/officeart/2008/layout/LinedList"/>
    <dgm:cxn modelId="{8D8B2039-33C1-462E-9D20-69E387A9C1B2}" type="presParOf" srcId="{710F989C-ECF3-47B9-8DB0-AAC41BA6CB63}" destId="{36D39AD6-ADFC-46A2-A03E-165FC36293F3}" srcOrd="0" destOrd="0" presId="urn:microsoft.com/office/officeart/2008/layout/LinedList"/>
    <dgm:cxn modelId="{50EAF1AD-EBEA-4C0A-93B3-178782AD3271}" type="presParOf" srcId="{710F989C-ECF3-47B9-8DB0-AAC41BA6CB63}" destId="{64B68C63-86C0-476F-87C7-9406E12D1468}" srcOrd="1" destOrd="0" presId="urn:microsoft.com/office/officeart/2008/layout/LinedList"/>
    <dgm:cxn modelId="{810F34D1-CEDB-462D-88A2-74A04F196D6B}" type="presParOf" srcId="{64B68C63-86C0-476F-87C7-9406E12D1468}" destId="{A8293264-0B1F-44FF-AB90-FE41C5F3E961}" srcOrd="0" destOrd="0" presId="urn:microsoft.com/office/officeart/2008/layout/LinedList"/>
    <dgm:cxn modelId="{3BC62F13-576B-4A3E-A267-509AF84E70A2}" type="presParOf" srcId="{64B68C63-86C0-476F-87C7-9406E12D1468}" destId="{22E3E13E-A7DC-4528-981D-66BB4D5D5301}" srcOrd="1" destOrd="0" presId="urn:microsoft.com/office/officeart/2008/layout/LinedList"/>
    <dgm:cxn modelId="{2A189134-4A50-4E06-95A1-B83C17F30CF2}" type="presParOf" srcId="{22E3E13E-A7DC-4528-981D-66BB4D5D5301}" destId="{52C8D34A-87C9-46F0-BC4E-CBC30A16C27E}" srcOrd="0" destOrd="0" presId="urn:microsoft.com/office/officeart/2008/layout/LinedList"/>
    <dgm:cxn modelId="{C21DAE69-A3DE-4044-A5AD-70B2453AD7B5}" type="presParOf" srcId="{22E3E13E-A7DC-4528-981D-66BB4D5D5301}" destId="{CCDC6E1A-031D-4C23-826B-BEBC9656ACA0}" srcOrd="1" destOrd="0" presId="urn:microsoft.com/office/officeart/2008/layout/LinedList"/>
    <dgm:cxn modelId="{E65ADDB2-75EE-43FB-B4CF-B06363F8CF79}" type="presParOf" srcId="{22E3E13E-A7DC-4528-981D-66BB4D5D5301}" destId="{08795B6F-E4E8-4F34-9BA5-836F848F1D99}" srcOrd="2" destOrd="0" presId="urn:microsoft.com/office/officeart/2008/layout/LinedList"/>
    <dgm:cxn modelId="{AF6BBB10-F071-4397-99AF-EFEB9F2B686B}" type="presParOf" srcId="{64B68C63-86C0-476F-87C7-9406E12D1468}" destId="{CC3DD0CB-7193-4ADC-8243-C0DD063AEAF2}" srcOrd="2" destOrd="0" presId="urn:microsoft.com/office/officeart/2008/layout/LinedList"/>
    <dgm:cxn modelId="{DAAED7D8-13AC-456F-9DAF-E24DEA1C80C1}" type="presParOf" srcId="{64B68C63-86C0-476F-87C7-9406E12D1468}" destId="{35793E06-583D-4785-880B-8A693BDBD2D3}" srcOrd="3" destOrd="0" presId="urn:microsoft.com/office/officeart/2008/layout/LinedList"/>
    <dgm:cxn modelId="{236A7C4B-4A30-44A4-BD9D-A258DA061AD8}" type="presParOf" srcId="{64B68C63-86C0-476F-87C7-9406E12D1468}" destId="{89092443-2350-4B25-A757-EC6B8685E028}" srcOrd="4" destOrd="0" presId="urn:microsoft.com/office/officeart/2008/layout/LinedList"/>
    <dgm:cxn modelId="{E173ABFE-6E9E-4403-B253-3665F81FCFA9}" type="presParOf" srcId="{89092443-2350-4B25-A757-EC6B8685E028}" destId="{755652AA-DA11-41D6-B419-54BD3EFC25B3}" srcOrd="0" destOrd="0" presId="urn:microsoft.com/office/officeart/2008/layout/LinedList"/>
    <dgm:cxn modelId="{487008C3-5F0E-4074-995E-F566FF199608}" type="presParOf" srcId="{89092443-2350-4B25-A757-EC6B8685E028}" destId="{82B9E5D6-B9BD-4B92-B1FE-FB0E8314D79C}" srcOrd="1" destOrd="0" presId="urn:microsoft.com/office/officeart/2008/layout/LinedList"/>
    <dgm:cxn modelId="{2540D754-B7DC-42BB-9AE2-0348BFBF3B70}" type="presParOf" srcId="{89092443-2350-4B25-A757-EC6B8685E028}" destId="{EC7A6785-6255-4D31-8354-1F4E98E28E2D}" srcOrd="2" destOrd="0" presId="urn:microsoft.com/office/officeart/2008/layout/LinedList"/>
    <dgm:cxn modelId="{A763F93D-783C-4AF4-9CDC-8F2DF145791D}" type="presParOf" srcId="{64B68C63-86C0-476F-87C7-9406E12D1468}" destId="{36304FD3-E8FD-4FE5-BF60-6D89B3954A05}" srcOrd="5" destOrd="0" presId="urn:microsoft.com/office/officeart/2008/layout/LinedList"/>
    <dgm:cxn modelId="{0D864371-0F39-4A75-B50E-CBEDB2B4E6DF}" type="presParOf" srcId="{64B68C63-86C0-476F-87C7-9406E12D1468}" destId="{E6223079-C2AE-48C1-82AC-561BB1931EC8}" srcOrd="6" destOrd="0" presId="urn:microsoft.com/office/officeart/2008/layout/LinedList"/>
    <dgm:cxn modelId="{27159DF6-20AE-4C7F-BFEC-27F796D756FF}" type="presParOf" srcId="{64B68C63-86C0-476F-87C7-9406E12D1468}" destId="{7D9030C3-60F2-4D48-A7BD-6D2505B14413}" srcOrd="7" destOrd="0" presId="urn:microsoft.com/office/officeart/2008/layout/LinedList"/>
    <dgm:cxn modelId="{421F8CD8-8F7C-4AEB-8A6C-200DE83B510C}" type="presParOf" srcId="{7D9030C3-60F2-4D48-A7BD-6D2505B14413}" destId="{88E968F8-E611-4652-94BF-199447E1BA23}" srcOrd="0" destOrd="0" presId="urn:microsoft.com/office/officeart/2008/layout/LinedList"/>
    <dgm:cxn modelId="{B0E2C718-C326-498F-9423-DE18FBE3A1C1}" type="presParOf" srcId="{7D9030C3-60F2-4D48-A7BD-6D2505B14413}" destId="{E98496F2-4D49-4C87-9C6D-FC3C218D6679}" srcOrd="1" destOrd="0" presId="urn:microsoft.com/office/officeart/2008/layout/LinedList"/>
    <dgm:cxn modelId="{00A64292-EFF3-4C90-8A71-82029FB2E2F4}" type="presParOf" srcId="{7D9030C3-60F2-4D48-A7BD-6D2505B14413}" destId="{9ABA3318-CF65-40CC-BE49-25E8A2C02B0C}" srcOrd="2" destOrd="0" presId="urn:microsoft.com/office/officeart/2008/layout/LinedList"/>
    <dgm:cxn modelId="{20274C4E-54D1-45D6-8D30-107054077E78}" type="presParOf" srcId="{64B68C63-86C0-476F-87C7-9406E12D1468}" destId="{C027F768-BF18-4F14-AFCB-297FF048E7F9}" srcOrd="8" destOrd="0" presId="urn:microsoft.com/office/officeart/2008/layout/LinedList"/>
    <dgm:cxn modelId="{46B84E32-A349-4D33-BA84-EF236494D56F}" type="presParOf" srcId="{64B68C63-86C0-476F-87C7-9406E12D1468}" destId="{AFFCB633-6047-44F3-B5A8-7840357C8B91}" srcOrd="9"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6AD3BAA-9012-48AF-8113-54AD8DB43514}" type="doc">
      <dgm:prSet loTypeId="urn:microsoft.com/office/officeart/2005/8/layout/vList2" loCatId="list" qsTypeId="urn:microsoft.com/office/officeart/2005/8/quickstyle/simple4" qsCatId="simple" csTypeId="urn:microsoft.com/office/officeart/2005/8/colors/colorful1" csCatId="colorful" phldr="1"/>
      <dgm:spPr/>
      <dgm:t>
        <a:bodyPr/>
        <a:lstStyle/>
        <a:p>
          <a:endParaRPr lang="zh-CN" altLang="en-US"/>
        </a:p>
      </dgm:t>
    </dgm:pt>
    <dgm:pt modelId="{09FEEF98-66D8-4266-9535-59667BCA2E50}">
      <dgm:prSet phldrT="[文本]"/>
      <dgm:spPr/>
      <dgm:t>
        <a:bodyPr/>
        <a:lstStyle/>
        <a:p>
          <a:r>
            <a:rPr lang="en-US" altLang="zh-CN" dirty="0">
              <a:latin typeface="+mj-ea"/>
              <a:ea typeface="+mj-ea"/>
            </a:rPr>
            <a:t>1.</a:t>
          </a:r>
          <a:r>
            <a:rPr lang="zh-CN" altLang="en-US" dirty="0">
              <a:latin typeface="+mj-ea"/>
              <a:ea typeface="+mj-ea"/>
            </a:rPr>
            <a:t>整体工作计划</a:t>
          </a:r>
        </a:p>
      </dgm:t>
    </dgm:pt>
    <dgm:pt modelId="{35E14190-AB40-4262-B0CF-E04C6237AF31}" type="parTrans" cxnId="{F0835E1B-2744-471F-A7E0-D375508D0963}">
      <dgm:prSet/>
      <dgm:spPr/>
      <dgm:t>
        <a:bodyPr/>
        <a:lstStyle/>
        <a:p>
          <a:endParaRPr lang="zh-CN" altLang="en-US"/>
        </a:p>
      </dgm:t>
    </dgm:pt>
    <dgm:pt modelId="{966F489E-DF38-4411-A6CE-B582D9B78FDA}" type="sibTrans" cxnId="{F0835E1B-2744-471F-A7E0-D375508D0963}">
      <dgm:prSet/>
      <dgm:spPr/>
      <dgm:t>
        <a:bodyPr/>
        <a:lstStyle/>
        <a:p>
          <a:endParaRPr lang="zh-CN" altLang="en-US"/>
        </a:p>
      </dgm:t>
    </dgm:pt>
    <dgm:pt modelId="{ED717D3C-12D7-4C82-9A24-C9144B86E759}">
      <dgm:prSet phldrT="[文本]"/>
      <dgm:spPr>
        <a:solidFill>
          <a:schemeClr val="accent3">
            <a:lumMod val="75000"/>
          </a:schemeClr>
        </a:solidFill>
      </dgm:spPr>
      <dgm:t>
        <a:bodyPr/>
        <a:lstStyle/>
        <a:p>
          <a:r>
            <a:rPr lang="en-US" altLang="zh-CN" dirty="0"/>
            <a:t>2.</a:t>
          </a:r>
          <a:r>
            <a:rPr lang="zh-CN" altLang="en-US" dirty="0"/>
            <a:t>最新工作进展</a:t>
          </a:r>
        </a:p>
      </dgm:t>
    </dgm:pt>
    <dgm:pt modelId="{A96E09E7-A8B9-4432-8311-9A7485920441}" type="parTrans" cxnId="{A51E0052-BB92-49BA-A178-3133DF96BDEE}">
      <dgm:prSet/>
      <dgm:spPr/>
      <dgm:t>
        <a:bodyPr/>
        <a:lstStyle/>
        <a:p>
          <a:endParaRPr lang="zh-CN" altLang="en-US"/>
        </a:p>
      </dgm:t>
    </dgm:pt>
    <dgm:pt modelId="{4ACC2CA2-E383-4FF3-BCA3-C6A799261913}" type="sibTrans" cxnId="{A51E0052-BB92-49BA-A178-3133DF96BDEE}">
      <dgm:prSet/>
      <dgm:spPr/>
      <dgm:t>
        <a:bodyPr/>
        <a:lstStyle/>
        <a:p>
          <a:endParaRPr lang="zh-CN" altLang="en-US"/>
        </a:p>
      </dgm:t>
    </dgm:pt>
    <dgm:pt modelId="{FE0B8CEE-7931-4C6C-ABAD-786E9B835F96}">
      <dgm:prSet/>
      <dgm:spPr>
        <a:solidFill>
          <a:schemeClr val="bg2">
            <a:lumMod val="60000"/>
            <a:lumOff val="40000"/>
          </a:schemeClr>
        </a:solidFill>
      </dgm:spPr>
      <dgm:t>
        <a:bodyPr/>
        <a:lstStyle/>
        <a:p>
          <a:r>
            <a:rPr lang="en-US" altLang="zh-CN" dirty="0"/>
            <a:t>3.</a:t>
          </a:r>
          <a:r>
            <a:rPr lang="zh-CN" altLang="en-US" dirty="0"/>
            <a:t>未来工作</a:t>
          </a:r>
          <a:r>
            <a:rPr lang="zh-Hans" altLang="en-US" b="0" dirty="0">
              <a:latin typeface="宋体" panose="02010600030101010101" pitchFamily="2" charset="-122"/>
              <a:ea typeface="宋体" panose="02010600030101010101" pitchFamily="2" charset="-122"/>
            </a:rPr>
            <a:t>计划</a:t>
          </a:r>
          <a:endParaRPr lang="zh-CN" altLang="en-US" b="0" dirty="0">
            <a:latin typeface="宋体" panose="02010600030101010101" pitchFamily="2" charset="-122"/>
            <a:ea typeface="宋体" panose="02010600030101010101" pitchFamily="2" charset="-122"/>
          </a:endParaRPr>
        </a:p>
      </dgm:t>
    </dgm:pt>
    <dgm:pt modelId="{7E84AF53-2FA2-4DF4-96A1-DC3CD900E0A3}" type="parTrans" cxnId="{F47B8026-3A9A-40F3-B4A8-FCC0DCA6A730}">
      <dgm:prSet/>
      <dgm:spPr/>
      <dgm:t>
        <a:bodyPr/>
        <a:lstStyle/>
        <a:p>
          <a:endParaRPr lang="zh-CN" altLang="en-US"/>
        </a:p>
      </dgm:t>
    </dgm:pt>
    <dgm:pt modelId="{1FA52AE0-DFB7-42CE-A86F-60A71B16BDF1}" type="sibTrans" cxnId="{F47B8026-3A9A-40F3-B4A8-FCC0DCA6A730}">
      <dgm:prSet/>
      <dgm:spPr/>
      <dgm:t>
        <a:bodyPr/>
        <a:lstStyle/>
        <a:p>
          <a:endParaRPr lang="zh-CN" altLang="en-US"/>
        </a:p>
      </dgm:t>
    </dgm:pt>
    <dgm:pt modelId="{E31A7A90-9CD5-4F7D-BB1D-2BA0EB5BD2C5}" type="pres">
      <dgm:prSet presAssocID="{A6AD3BAA-9012-48AF-8113-54AD8DB43514}" presName="linear" presStyleCnt="0">
        <dgm:presLayoutVars>
          <dgm:animLvl val="lvl"/>
          <dgm:resizeHandles val="exact"/>
        </dgm:presLayoutVars>
      </dgm:prSet>
      <dgm:spPr/>
    </dgm:pt>
    <dgm:pt modelId="{D7A831F6-224E-4255-B33E-DD2359E3B625}" type="pres">
      <dgm:prSet presAssocID="{09FEEF98-66D8-4266-9535-59667BCA2E50}" presName="parentText" presStyleLbl="node1" presStyleIdx="0" presStyleCnt="3" custScaleY="64997" custLinFactNeighborX="-3960" custLinFactNeighborY="-395">
        <dgm:presLayoutVars>
          <dgm:chMax val="0"/>
          <dgm:bulletEnabled val="1"/>
        </dgm:presLayoutVars>
      </dgm:prSet>
      <dgm:spPr/>
    </dgm:pt>
    <dgm:pt modelId="{FBF90EA1-6824-4341-A626-EC96D220F96E}" type="pres">
      <dgm:prSet presAssocID="{966F489E-DF38-4411-A6CE-B582D9B78FDA}" presName="spacer" presStyleCnt="0"/>
      <dgm:spPr/>
    </dgm:pt>
    <dgm:pt modelId="{0BD9CFF3-BD5C-4496-A5C0-71614AF6C6BB}" type="pres">
      <dgm:prSet presAssocID="{ED717D3C-12D7-4C82-9A24-C9144B86E759}" presName="parentText" presStyleLbl="node1" presStyleIdx="1" presStyleCnt="3" custScaleY="59406" custLinFactNeighborX="-392" custLinFactNeighborY="10036">
        <dgm:presLayoutVars>
          <dgm:chMax val="0"/>
          <dgm:bulletEnabled val="1"/>
        </dgm:presLayoutVars>
      </dgm:prSet>
      <dgm:spPr/>
    </dgm:pt>
    <dgm:pt modelId="{464742A5-F16D-480B-AB99-23EA79FE0EF8}" type="pres">
      <dgm:prSet presAssocID="{4ACC2CA2-E383-4FF3-BCA3-C6A799261913}" presName="spacer" presStyleCnt="0"/>
      <dgm:spPr/>
    </dgm:pt>
    <dgm:pt modelId="{25B85B47-B55F-40A6-95E0-5ED6A9B870BF}" type="pres">
      <dgm:prSet presAssocID="{FE0B8CEE-7931-4C6C-ABAD-786E9B835F96}" presName="parentText" presStyleLbl="node1" presStyleIdx="2" presStyleCnt="3" custScaleY="71785" custLinFactNeighborX="739" custLinFactNeighborY="37204">
        <dgm:presLayoutVars>
          <dgm:chMax val="0"/>
          <dgm:bulletEnabled val="1"/>
        </dgm:presLayoutVars>
      </dgm:prSet>
      <dgm:spPr/>
    </dgm:pt>
  </dgm:ptLst>
  <dgm:cxnLst>
    <dgm:cxn modelId="{F0835E1B-2744-471F-A7E0-D375508D0963}" srcId="{A6AD3BAA-9012-48AF-8113-54AD8DB43514}" destId="{09FEEF98-66D8-4266-9535-59667BCA2E50}" srcOrd="0" destOrd="0" parTransId="{35E14190-AB40-4262-B0CF-E04C6237AF31}" sibTransId="{966F489E-DF38-4411-A6CE-B582D9B78FDA}"/>
    <dgm:cxn modelId="{F47B8026-3A9A-40F3-B4A8-FCC0DCA6A730}" srcId="{A6AD3BAA-9012-48AF-8113-54AD8DB43514}" destId="{FE0B8CEE-7931-4C6C-ABAD-786E9B835F96}" srcOrd="2" destOrd="0" parTransId="{7E84AF53-2FA2-4DF4-96A1-DC3CD900E0A3}" sibTransId="{1FA52AE0-DFB7-42CE-A86F-60A71B16BDF1}"/>
    <dgm:cxn modelId="{A51E0052-BB92-49BA-A178-3133DF96BDEE}" srcId="{A6AD3BAA-9012-48AF-8113-54AD8DB43514}" destId="{ED717D3C-12D7-4C82-9A24-C9144B86E759}" srcOrd="1" destOrd="0" parTransId="{A96E09E7-A8B9-4432-8311-9A7485920441}" sibTransId="{4ACC2CA2-E383-4FF3-BCA3-C6A799261913}"/>
    <dgm:cxn modelId="{A7C13EAD-A816-42F1-A59E-FD2B264608A0}" type="presOf" srcId="{ED717D3C-12D7-4C82-9A24-C9144B86E759}" destId="{0BD9CFF3-BD5C-4496-A5C0-71614AF6C6BB}" srcOrd="0" destOrd="0" presId="urn:microsoft.com/office/officeart/2005/8/layout/vList2"/>
    <dgm:cxn modelId="{429C7DB0-64E0-482C-970B-C0DACD14A1DF}" type="presOf" srcId="{09FEEF98-66D8-4266-9535-59667BCA2E50}" destId="{D7A831F6-224E-4255-B33E-DD2359E3B625}" srcOrd="0" destOrd="0" presId="urn:microsoft.com/office/officeart/2005/8/layout/vList2"/>
    <dgm:cxn modelId="{D23FCCCD-4F5E-493F-816F-8AE53338E960}" type="presOf" srcId="{A6AD3BAA-9012-48AF-8113-54AD8DB43514}" destId="{E31A7A90-9CD5-4F7D-BB1D-2BA0EB5BD2C5}" srcOrd="0" destOrd="0" presId="urn:microsoft.com/office/officeart/2005/8/layout/vList2"/>
    <dgm:cxn modelId="{9D60FAEF-6303-48A2-A66D-28EDC4B7D470}" type="presOf" srcId="{FE0B8CEE-7931-4C6C-ABAD-786E9B835F96}" destId="{25B85B47-B55F-40A6-95E0-5ED6A9B870BF}" srcOrd="0" destOrd="0" presId="urn:microsoft.com/office/officeart/2005/8/layout/vList2"/>
    <dgm:cxn modelId="{E9A328FC-F476-4DC4-A5FB-718DE8ED1767}" type="presParOf" srcId="{E31A7A90-9CD5-4F7D-BB1D-2BA0EB5BD2C5}" destId="{D7A831F6-224E-4255-B33E-DD2359E3B625}" srcOrd="0" destOrd="0" presId="urn:microsoft.com/office/officeart/2005/8/layout/vList2"/>
    <dgm:cxn modelId="{D1962672-4B4C-4C88-AB43-864F8535716A}" type="presParOf" srcId="{E31A7A90-9CD5-4F7D-BB1D-2BA0EB5BD2C5}" destId="{FBF90EA1-6824-4341-A626-EC96D220F96E}" srcOrd="1" destOrd="0" presId="urn:microsoft.com/office/officeart/2005/8/layout/vList2"/>
    <dgm:cxn modelId="{C0A28FC8-2046-412E-940E-88369A27EA8D}" type="presParOf" srcId="{E31A7A90-9CD5-4F7D-BB1D-2BA0EB5BD2C5}" destId="{0BD9CFF3-BD5C-4496-A5C0-71614AF6C6BB}" srcOrd="2" destOrd="0" presId="urn:microsoft.com/office/officeart/2005/8/layout/vList2"/>
    <dgm:cxn modelId="{FEF33378-8CF7-4CB8-8746-47D6BABFA342}" type="presParOf" srcId="{E31A7A90-9CD5-4F7D-BB1D-2BA0EB5BD2C5}" destId="{464742A5-F16D-480B-AB99-23EA79FE0EF8}" srcOrd="3" destOrd="0" presId="urn:microsoft.com/office/officeart/2005/8/layout/vList2"/>
    <dgm:cxn modelId="{5AB12AB4-17A6-4D7F-AC1D-93DA98593C08}" type="presParOf" srcId="{E31A7A90-9CD5-4F7D-BB1D-2BA0EB5BD2C5}" destId="{25B85B47-B55F-40A6-95E0-5ED6A9B870BF}"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A6E519D-E49C-4961-AE3F-B197181ACF55}" type="doc">
      <dgm:prSet loTypeId="urn:microsoft.com/office/officeart/2005/8/layout/vList3" loCatId="list" qsTypeId="urn:microsoft.com/office/officeart/2005/8/quickstyle/simple1" qsCatId="simple" csTypeId="urn:microsoft.com/office/officeart/2005/8/colors/colorful5" csCatId="colorful" phldr="1"/>
      <dgm:spPr/>
    </dgm:pt>
    <dgm:pt modelId="{361DB09E-FFE5-4504-BCA6-4BD8E40D99C7}">
      <dgm:prSet phldrT="[文本]"/>
      <dgm:spPr/>
      <dgm:t>
        <a:bodyPr/>
        <a:lstStyle/>
        <a:p>
          <a:r>
            <a:rPr lang="zh-CN" altLang="en-US" dirty="0"/>
            <a:t>数据采集与存储</a:t>
          </a:r>
        </a:p>
      </dgm:t>
    </dgm:pt>
    <dgm:pt modelId="{43D44905-7C1D-493D-B230-F8229F4689B9}" type="parTrans" cxnId="{C7FD0BF1-0F48-4F04-99DB-88593752ED6F}">
      <dgm:prSet/>
      <dgm:spPr/>
      <dgm:t>
        <a:bodyPr/>
        <a:lstStyle/>
        <a:p>
          <a:endParaRPr lang="zh-CN" altLang="en-US"/>
        </a:p>
      </dgm:t>
    </dgm:pt>
    <dgm:pt modelId="{41F58912-90B8-4DBF-B942-4D07960D722F}" type="sibTrans" cxnId="{C7FD0BF1-0F48-4F04-99DB-88593752ED6F}">
      <dgm:prSet/>
      <dgm:spPr/>
      <dgm:t>
        <a:bodyPr/>
        <a:lstStyle/>
        <a:p>
          <a:endParaRPr lang="zh-CN" altLang="en-US"/>
        </a:p>
      </dgm:t>
    </dgm:pt>
    <dgm:pt modelId="{4BD5A93F-2561-426D-8FCA-1458ECD3C638}">
      <dgm:prSet phldrT="[文本]"/>
      <dgm:spPr/>
      <dgm:t>
        <a:bodyPr/>
        <a:lstStyle/>
        <a:p>
          <a:r>
            <a:rPr lang="zh-CN" altLang="en-US" dirty="0"/>
            <a:t>数据驱动的数据挖掘</a:t>
          </a:r>
          <a:r>
            <a:rPr lang="en-US" altLang="zh-CN" dirty="0"/>
            <a:t>/</a:t>
          </a:r>
          <a:r>
            <a:rPr lang="zh-CN" altLang="en-US" dirty="0"/>
            <a:t>机器学习算法研究</a:t>
          </a:r>
        </a:p>
      </dgm:t>
    </dgm:pt>
    <dgm:pt modelId="{DBE89482-4C05-44AE-9DFD-5CC485D91000}" type="parTrans" cxnId="{ACD2068D-F4A5-40B7-97BA-7ABC4D47152E}">
      <dgm:prSet/>
      <dgm:spPr/>
      <dgm:t>
        <a:bodyPr/>
        <a:lstStyle/>
        <a:p>
          <a:endParaRPr lang="zh-CN" altLang="en-US"/>
        </a:p>
      </dgm:t>
    </dgm:pt>
    <dgm:pt modelId="{E773F549-844F-46FC-A74B-CD211AAF329A}" type="sibTrans" cxnId="{ACD2068D-F4A5-40B7-97BA-7ABC4D47152E}">
      <dgm:prSet/>
      <dgm:spPr/>
      <dgm:t>
        <a:bodyPr/>
        <a:lstStyle/>
        <a:p>
          <a:endParaRPr lang="zh-CN" altLang="en-US"/>
        </a:p>
      </dgm:t>
    </dgm:pt>
    <dgm:pt modelId="{FD300662-769E-4296-BBA5-F6279483C8DD}">
      <dgm:prSet phldrT="[文本]"/>
      <dgm:spPr/>
      <dgm:t>
        <a:bodyPr/>
        <a:lstStyle/>
        <a:p>
          <a:r>
            <a:rPr lang="zh-CN" altLang="en-US" dirty="0"/>
            <a:t>基于知识图谱的科学数据资源关联分析</a:t>
          </a:r>
        </a:p>
      </dgm:t>
    </dgm:pt>
    <dgm:pt modelId="{946B0537-A5A2-4DEE-BC67-4718C0182652}" type="parTrans" cxnId="{BEDE5E4B-4FB3-4364-BC0D-371961BB478C}">
      <dgm:prSet/>
      <dgm:spPr/>
      <dgm:t>
        <a:bodyPr/>
        <a:lstStyle/>
        <a:p>
          <a:endParaRPr lang="zh-CN" altLang="en-US"/>
        </a:p>
      </dgm:t>
    </dgm:pt>
    <dgm:pt modelId="{35258120-7975-43A6-98CB-234165A4A30E}" type="sibTrans" cxnId="{BEDE5E4B-4FB3-4364-BC0D-371961BB478C}">
      <dgm:prSet/>
      <dgm:spPr/>
      <dgm:t>
        <a:bodyPr/>
        <a:lstStyle/>
        <a:p>
          <a:endParaRPr lang="zh-CN" altLang="en-US"/>
        </a:p>
      </dgm:t>
    </dgm:pt>
    <dgm:pt modelId="{9591ED05-FD26-4D4D-A2E9-85E77A88DC28}">
      <dgm:prSet phldrT="[文本]"/>
      <dgm:spPr/>
      <dgm:t>
        <a:bodyPr/>
        <a:lstStyle/>
        <a:p>
          <a:r>
            <a:rPr lang="zh-CN" altLang="en-US" dirty="0"/>
            <a:t>蠕变解析式</a:t>
          </a:r>
        </a:p>
      </dgm:t>
    </dgm:pt>
    <dgm:pt modelId="{5D5E88EE-9469-4F3F-94F6-3C4C70B5C182}" type="parTrans" cxnId="{E9B47AE8-7ADC-402B-BF1B-341890ADC5EE}">
      <dgm:prSet/>
      <dgm:spPr/>
      <dgm:t>
        <a:bodyPr/>
        <a:lstStyle/>
        <a:p>
          <a:endParaRPr lang="zh-CN" altLang="en-US"/>
        </a:p>
      </dgm:t>
    </dgm:pt>
    <dgm:pt modelId="{638B41C1-F70A-431D-8AFD-C42B70DCBC1B}" type="sibTrans" cxnId="{E9B47AE8-7ADC-402B-BF1B-341890ADC5EE}">
      <dgm:prSet/>
      <dgm:spPr/>
      <dgm:t>
        <a:bodyPr/>
        <a:lstStyle/>
        <a:p>
          <a:endParaRPr lang="zh-CN" altLang="en-US"/>
        </a:p>
      </dgm:t>
    </dgm:pt>
    <dgm:pt modelId="{4227BEA3-75B5-475A-8478-AA9173A1059B}" type="pres">
      <dgm:prSet presAssocID="{BA6E519D-E49C-4961-AE3F-B197181ACF55}" presName="linearFlow" presStyleCnt="0">
        <dgm:presLayoutVars>
          <dgm:dir/>
          <dgm:resizeHandles val="exact"/>
        </dgm:presLayoutVars>
      </dgm:prSet>
      <dgm:spPr/>
    </dgm:pt>
    <dgm:pt modelId="{557658C8-66E5-4FBD-A6DC-8EA1C72EAF3F}" type="pres">
      <dgm:prSet presAssocID="{361DB09E-FFE5-4504-BCA6-4BD8E40D99C7}" presName="composite" presStyleCnt="0"/>
      <dgm:spPr/>
    </dgm:pt>
    <dgm:pt modelId="{74C77656-9FF4-4C55-BF07-99C26FF3CA23}" type="pres">
      <dgm:prSet presAssocID="{361DB09E-FFE5-4504-BCA6-4BD8E40D99C7}" presName="imgShp" presStyleLbl="fgImgPlace1" presStyleIdx="0" presStyleCnt="4"/>
      <dgm:spPr/>
    </dgm:pt>
    <dgm:pt modelId="{9390A829-B889-4C66-9955-D944C92FD06C}" type="pres">
      <dgm:prSet presAssocID="{361DB09E-FFE5-4504-BCA6-4BD8E40D99C7}" presName="txShp" presStyleLbl="node1" presStyleIdx="0" presStyleCnt="4">
        <dgm:presLayoutVars>
          <dgm:bulletEnabled val="1"/>
        </dgm:presLayoutVars>
      </dgm:prSet>
      <dgm:spPr/>
    </dgm:pt>
    <dgm:pt modelId="{0BE86E69-C4D2-4FCA-89B9-7C81E3179913}" type="pres">
      <dgm:prSet presAssocID="{41F58912-90B8-4DBF-B942-4D07960D722F}" presName="spacing" presStyleCnt="0"/>
      <dgm:spPr/>
    </dgm:pt>
    <dgm:pt modelId="{BDBEEF9A-8369-4C67-9C4F-A3FAC7677FDF}" type="pres">
      <dgm:prSet presAssocID="{4BD5A93F-2561-426D-8FCA-1458ECD3C638}" presName="composite" presStyleCnt="0"/>
      <dgm:spPr/>
    </dgm:pt>
    <dgm:pt modelId="{0251EEBF-9464-46AC-89B2-C3BDE0C69794}" type="pres">
      <dgm:prSet presAssocID="{4BD5A93F-2561-426D-8FCA-1458ECD3C638}" presName="imgShp" presStyleLbl="fgImgPlace1" presStyleIdx="1" presStyleCnt="4"/>
      <dgm:spPr/>
    </dgm:pt>
    <dgm:pt modelId="{60BEE4DD-E300-49A6-A2C3-9CF47E8C140C}" type="pres">
      <dgm:prSet presAssocID="{4BD5A93F-2561-426D-8FCA-1458ECD3C638}" presName="txShp" presStyleLbl="node1" presStyleIdx="1" presStyleCnt="4">
        <dgm:presLayoutVars>
          <dgm:bulletEnabled val="1"/>
        </dgm:presLayoutVars>
      </dgm:prSet>
      <dgm:spPr/>
    </dgm:pt>
    <dgm:pt modelId="{9A90F6BB-E8FF-4FDB-BCCF-30DCD04BAE1F}" type="pres">
      <dgm:prSet presAssocID="{E773F549-844F-46FC-A74B-CD211AAF329A}" presName="spacing" presStyleCnt="0"/>
      <dgm:spPr/>
    </dgm:pt>
    <dgm:pt modelId="{5E75DEB9-7A9D-4345-8C6D-5C77176728B0}" type="pres">
      <dgm:prSet presAssocID="{FD300662-769E-4296-BBA5-F6279483C8DD}" presName="composite" presStyleCnt="0"/>
      <dgm:spPr/>
    </dgm:pt>
    <dgm:pt modelId="{246B34E3-BF76-4034-8BB2-0CB108DF9BBB}" type="pres">
      <dgm:prSet presAssocID="{FD300662-769E-4296-BBA5-F6279483C8DD}" presName="imgShp" presStyleLbl="fgImgPlace1" presStyleIdx="2" presStyleCnt="4"/>
      <dgm:spPr/>
    </dgm:pt>
    <dgm:pt modelId="{D8A636E5-2BCF-4192-BFE6-99F22DB563AB}" type="pres">
      <dgm:prSet presAssocID="{FD300662-769E-4296-BBA5-F6279483C8DD}" presName="txShp" presStyleLbl="node1" presStyleIdx="2" presStyleCnt="4">
        <dgm:presLayoutVars>
          <dgm:bulletEnabled val="1"/>
        </dgm:presLayoutVars>
      </dgm:prSet>
      <dgm:spPr/>
    </dgm:pt>
    <dgm:pt modelId="{D5B333ED-D2A7-4CD6-A7A6-F8004DD9F1E4}" type="pres">
      <dgm:prSet presAssocID="{35258120-7975-43A6-98CB-234165A4A30E}" presName="spacing" presStyleCnt="0"/>
      <dgm:spPr/>
    </dgm:pt>
    <dgm:pt modelId="{A4A97526-EA0E-4E04-A09D-035F07F68A82}" type="pres">
      <dgm:prSet presAssocID="{9591ED05-FD26-4D4D-A2E9-85E77A88DC28}" presName="composite" presStyleCnt="0"/>
      <dgm:spPr/>
    </dgm:pt>
    <dgm:pt modelId="{006C3D2A-9625-42DF-98FE-E7E6FF663109}" type="pres">
      <dgm:prSet presAssocID="{9591ED05-FD26-4D4D-A2E9-85E77A88DC28}" presName="imgShp" presStyleLbl="fgImgPlace1" presStyleIdx="3" presStyleCnt="4"/>
      <dgm:spPr/>
    </dgm:pt>
    <dgm:pt modelId="{C8BEEFE2-2082-438E-BFA5-5EE3F503602F}" type="pres">
      <dgm:prSet presAssocID="{9591ED05-FD26-4D4D-A2E9-85E77A88DC28}" presName="txShp" presStyleLbl="node1" presStyleIdx="3" presStyleCnt="4">
        <dgm:presLayoutVars>
          <dgm:bulletEnabled val="1"/>
        </dgm:presLayoutVars>
      </dgm:prSet>
      <dgm:spPr/>
    </dgm:pt>
  </dgm:ptLst>
  <dgm:cxnLst>
    <dgm:cxn modelId="{A7196315-DEC8-4E77-A363-2D1AA51AE44E}" type="presOf" srcId="{9591ED05-FD26-4D4D-A2E9-85E77A88DC28}" destId="{C8BEEFE2-2082-438E-BFA5-5EE3F503602F}" srcOrd="0" destOrd="0" presId="urn:microsoft.com/office/officeart/2005/8/layout/vList3"/>
    <dgm:cxn modelId="{C2EDED47-1928-4E66-98B2-A7467EAA2E80}" type="presOf" srcId="{361DB09E-FFE5-4504-BCA6-4BD8E40D99C7}" destId="{9390A829-B889-4C66-9955-D944C92FD06C}" srcOrd="0" destOrd="0" presId="urn:microsoft.com/office/officeart/2005/8/layout/vList3"/>
    <dgm:cxn modelId="{BEDE5E4B-4FB3-4364-BC0D-371961BB478C}" srcId="{BA6E519D-E49C-4961-AE3F-B197181ACF55}" destId="{FD300662-769E-4296-BBA5-F6279483C8DD}" srcOrd="2" destOrd="0" parTransId="{946B0537-A5A2-4DEE-BC67-4718C0182652}" sibTransId="{35258120-7975-43A6-98CB-234165A4A30E}"/>
    <dgm:cxn modelId="{3D76AD83-2516-4443-BC44-D08E253B69BE}" type="presOf" srcId="{BA6E519D-E49C-4961-AE3F-B197181ACF55}" destId="{4227BEA3-75B5-475A-8478-AA9173A1059B}" srcOrd="0" destOrd="0" presId="urn:microsoft.com/office/officeart/2005/8/layout/vList3"/>
    <dgm:cxn modelId="{ACD2068D-F4A5-40B7-97BA-7ABC4D47152E}" srcId="{BA6E519D-E49C-4961-AE3F-B197181ACF55}" destId="{4BD5A93F-2561-426D-8FCA-1458ECD3C638}" srcOrd="1" destOrd="0" parTransId="{DBE89482-4C05-44AE-9DFD-5CC485D91000}" sibTransId="{E773F549-844F-46FC-A74B-CD211AAF329A}"/>
    <dgm:cxn modelId="{F2F4689D-1CEE-4AA4-8B7B-82A5C5A65008}" type="presOf" srcId="{FD300662-769E-4296-BBA5-F6279483C8DD}" destId="{D8A636E5-2BCF-4192-BFE6-99F22DB563AB}" srcOrd="0" destOrd="0" presId="urn:microsoft.com/office/officeart/2005/8/layout/vList3"/>
    <dgm:cxn modelId="{B36666C1-64CB-4574-8675-E8A55DF75860}" type="presOf" srcId="{4BD5A93F-2561-426D-8FCA-1458ECD3C638}" destId="{60BEE4DD-E300-49A6-A2C3-9CF47E8C140C}" srcOrd="0" destOrd="0" presId="urn:microsoft.com/office/officeart/2005/8/layout/vList3"/>
    <dgm:cxn modelId="{E9B47AE8-7ADC-402B-BF1B-341890ADC5EE}" srcId="{BA6E519D-E49C-4961-AE3F-B197181ACF55}" destId="{9591ED05-FD26-4D4D-A2E9-85E77A88DC28}" srcOrd="3" destOrd="0" parTransId="{5D5E88EE-9469-4F3F-94F6-3C4C70B5C182}" sibTransId="{638B41C1-F70A-431D-8AFD-C42B70DCBC1B}"/>
    <dgm:cxn modelId="{C7FD0BF1-0F48-4F04-99DB-88593752ED6F}" srcId="{BA6E519D-E49C-4961-AE3F-B197181ACF55}" destId="{361DB09E-FFE5-4504-BCA6-4BD8E40D99C7}" srcOrd="0" destOrd="0" parTransId="{43D44905-7C1D-493D-B230-F8229F4689B9}" sibTransId="{41F58912-90B8-4DBF-B942-4D07960D722F}"/>
    <dgm:cxn modelId="{60C7472A-1DDD-4D70-9BE7-35624BCBDBA4}" type="presParOf" srcId="{4227BEA3-75B5-475A-8478-AA9173A1059B}" destId="{557658C8-66E5-4FBD-A6DC-8EA1C72EAF3F}" srcOrd="0" destOrd="0" presId="urn:microsoft.com/office/officeart/2005/8/layout/vList3"/>
    <dgm:cxn modelId="{75220F4D-E0FA-4C00-8ABD-5D69FF85B5F0}" type="presParOf" srcId="{557658C8-66E5-4FBD-A6DC-8EA1C72EAF3F}" destId="{74C77656-9FF4-4C55-BF07-99C26FF3CA23}" srcOrd="0" destOrd="0" presId="urn:microsoft.com/office/officeart/2005/8/layout/vList3"/>
    <dgm:cxn modelId="{1D5020E8-5BD3-4D2C-B5B4-8594C4892E3D}" type="presParOf" srcId="{557658C8-66E5-4FBD-A6DC-8EA1C72EAF3F}" destId="{9390A829-B889-4C66-9955-D944C92FD06C}" srcOrd="1" destOrd="0" presId="urn:microsoft.com/office/officeart/2005/8/layout/vList3"/>
    <dgm:cxn modelId="{56CD3D9D-58DA-4807-9D95-8558EDFCBF62}" type="presParOf" srcId="{4227BEA3-75B5-475A-8478-AA9173A1059B}" destId="{0BE86E69-C4D2-4FCA-89B9-7C81E3179913}" srcOrd="1" destOrd="0" presId="urn:microsoft.com/office/officeart/2005/8/layout/vList3"/>
    <dgm:cxn modelId="{4F2D1A91-AD7A-439A-B394-5D304DC8007F}" type="presParOf" srcId="{4227BEA3-75B5-475A-8478-AA9173A1059B}" destId="{BDBEEF9A-8369-4C67-9C4F-A3FAC7677FDF}" srcOrd="2" destOrd="0" presId="urn:microsoft.com/office/officeart/2005/8/layout/vList3"/>
    <dgm:cxn modelId="{C5423282-EA91-4EA8-A873-B7A19935132C}" type="presParOf" srcId="{BDBEEF9A-8369-4C67-9C4F-A3FAC7677FDF}" destId="{0251EEBF-9464-46AC-89B2-C3BDE0C69794}" srcOrd="0" destOrd="0" presId="urn:microsoft.com/office/officeart/2005/8/layout/vList3"/>
    <dgm:cxn modelId="{2C537D7B-5B9E-47EE-BC85-375FB86105C6}" type="presParOf" srcId="{BDBEEF9A-8369-4C67-9C4F-A3FAC7677FDF}" destId="{60BEE4DD-E300-49A6-A2C3-9CF47E8C140C}" srcOrd="1" destOrd="0" presId="urn:microsoft.com/office/officeart/2005/8/layout/vList3"/>
    <dgm:cxn modelId="{09BB9218-E0CA-4554-B3A7-C26687C791AC}" type="presParOf" srcId="{4227BEA3-75B5-475A-8478-AA9173A1059B}" destId="{9A90F6BB-E8FF-4FDB-BCCF-30DCD04BAE1F}" srcOrd="3" destOrd="0" presId="urn:microsoft.com/office/officeart/2005/8/layout/vList3"/>
    <dgm:cxn modelId="{A4AB880A-EBE1-40AD-8087-63127A604696}" type="presParOf" srcId="{4227BEA3-75B5-475A-8478-AA9173A1059B}" destId="{5E75DEB9-7A9D-4345-8C6D-5C77176728B0}" srcOrd="4" destOrd="0" presId="urn:microsoft.com/office/officeart/2005/8/layout/vList3"/>
    <dgm:cxn modelId="{1DA24088-F5C1-4B12-A00D-13BF8680A217}" type="presParOf" srcId="{5E75DEB9-7A9D-4345-8C6D-5C77176728B0}" destId="{246B34E3-BF76-4034-8BB2-0CB108DF9BBB}" srcOrd="0" destOrd="0" presId="urn:microsoft.com/office/officeart/2005/8/layout/vList3"/>
    <dgm:cxn modelId="{4E150A42-DB52-4120-A359-72A795D88CB5}" type="presParOf" srcId="{5E75DEB9-7A9D-4345-8C6D-5C77176728B0}" destId="{D8A636E5-2BCF-4192-BFE6-99F22DB563AB}" srcOrd="1" destOrd="0" presId="urn:microsoft.com/office/officeart/2005/8/layout/vList3"/>
    <dgm:cxn modelId="{373ED18A-7B4E-424E-B025-1961B15D5DE6}" type="presParOf" srcId="{4227BEA3-75B5-475A-8478-AA9173A1059B}" destId="{D5B333ED-D2A7-4CD6-A7A6-F8004DD9F1E4}" srcOrd="5" destOrd="0" presId="urn:microsoft.com/office/officeart/2005/8/layout/vList3"/>
    <dgm:cxn modelId="{9A2DF243-96D0-4F4D-B083-D08D1C128C9C}" type="presParOf" srcId="{4227BEA3-75B5-475A-8478-AA9173A1059B}" destId="{A4A97526-EA0E-4E04-A09D-035F07F68A82}" srcOrd="6" destOrd="0" presId="urn:microsoft.com/office/officeart/2005/8/layout/vList3"/>
    <dgm:cxn modelId="{19F203B6-275C-444A-82F6-C42FB4570AC2}" type="presParOf" srcId="{A4A97526-EA0E-4E04-A09D-035F07F68A82}" destId="{006C3D2A-9625-42DF-98FE-E7E6FF663109}" srcOrd="0" destOrd="0" presId="urn:microsoft.com/office/officeart/2005/8/layout/vList3"/>
    <dgm:cxn modelId="{94B13149-87D8-4234-B9DD-137A9592B7F8}" type="presParOf" srcId="{A4A97526-EA0E-4E04-A09D-035F07F68A82}" destId="{C8BEEFE2-2082-438E-BFA5-5EE3F503602F}"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A6E519D-E49C-4961-AE3F-B197181ACF55}" type="doc">
      <dgm:prSet loTypeId="urn:microsoft.com/office/officeart/2005/8/layout/vList3" loCatId="list" qsTypeId="urn:microsoft.com/office/officeart/2005/8/quickstyle/simple1" qsCatId="simple" csTypeId="urn:microsoft.com/office/officeart/2005/8/colors/colorful5" csCatId="colorful" phldr="1"/>
      <dgm:spPr/>
    </dgm:pt>
    <dgm:pt modelId="{361DB09E-FFE5-4504-BCA6-4BD8E40D99C7}">
      <dgm:prSet phldrT="[文本]"/>
      <dgm:spPr/>
      <dgm:t>
        <a:bodyPr/>
        <a:lstStyle/>
        <a:p>
          <a:r>
            <a:rPr lang="zh-CN" altLang="en-US" dirty="0"/>
            <a:t>数据采集与存储</a:t>
          </a:r>
        </a:p>
      </dgm:t>
    </dgm:pt>
    <dgm:pt modelId="{43D44905-7C1D-493D-B230-F8229F4689B9}" type="parTrans" cxnId="{C7FD0BF1-0F48-4F04-99DB-88593752ED6F}">
      <dgm:prSet/>
      <dgm:spPr/>
      <dgm:t>
        <a:bodyPr/>
        <a:lstStyle/>
        <a:p>
          <a:endParaRPr lang="zh-CN" altLang="en-US"/>
        </a:p>
      </dgm:t>
    </dgm:pt>
    <dgm:pt modelId="{41F58912-90B8-4DBF-B942-4D07960D722F}" type="sibTrans" cxnId="{C7FD0BF1-0F48-4F04-99DB-88593752ED6F}">
      <dgm:prSet/>
      <dgm:spPr/>
      <dgm:t>
        <a:bodyPr/>
        <a:lstStyle/>
        <a:p>
          <a:endParaRPr lang="zh-CN" altLang="en-US"/>
        </a:p>
      </dgm:t>
    </dgm:pt>
    <dgm:pt modelId="{4BD5A93F-2561-426D-8FCA-1458ECD3C638}">
      <dgm:prSet phldrT="[文本]"/>
      <dgm:spPr>
        <a:solidFill>
          <a:schemeClr val="bg1">
            <a:lumMod val="65000"/>
          </a:schemeClr>
        </a:solidFill>
      </dgm:spPr>
      <dgm:t>
        <a:bodyPr/>
        <a:lstStyle/>
        <a:p>
          <a:r>
            <a:rPr lang="zh-CN" altLang="en-US" dirty="0"/>
            <a:t>数据驱动的数据挖掘</a:t>
          </a:r>
          <a:r>
            <a:rPr lang="en-US" altLang="zh-CN" dirty="0"/>
            <a:t>/</a:t>
          </a:r>
          <a:r>
            <a:rPr lang="zh-CN" altLang="en-US" dirty="0"/>
            <a:t>机器学习算法研究</a:t>
          </a:r>
        </a:p>
      </dgm:t>
    </dgm:pt>
    <dgm:pt modelId="{DBE89482-4C05-44AE-9DFD-5CC485D91000}" type="parTrans" cxnId="{ACD2068D-F4A5-40B7-97BA-7ABC4D47152E}">
      <dgm:prSet/>
      <dgm:spPr/>
      <dgm:t>
        <a:bodyPr/>
        <a:lstStyle/>
        <a:p>
          <a:endParaRPr lang="zh-CN" altLang="en-US"/>
        </a:p>
      </dgm:t>
    </dgm:pt>
    <dgm:pt modelId="{E773F549-844F-46FC-A74B-CD211AAF329A}" type="sibTrans" cxnId="{ACD2068D-F4A5-40B7-97BA-7ABC4D47152E}">
      <dgm:prSet/>
      <dgm:spPr/>
      <dgm:t>
        <a:bodyPr/>
        <a:lstStyle/>
        <a:p>
          <a:endParaRPr lang="zh-CN" altLang="en-US"/>
        </a:p>
      </dgm:t>
    </dgm:pt>
    <dgm:pt modelId="{FD300662-769E-4296-BBA5-F6279483C8DD}">
      <dgm:prSet phldrT="[文本]"/>
      <dgm:spPr>
        <a:solidFill>
          <a:schemeClr val="bg1">
            <a:lumMod val="65000"/>
          </a:schemeClr>
        </a:solidFill>
      </dgm:spPr>
      <dgm:t>
        <a:bodyPr/>
        <a:lstStyle/>
        <a:p>
          <a:r>
            <a:rPr lang="zh-CN" altLang="en-US" dirty="0"/>
            <a:t>基于知识图谱的科学数据资源关联分析</a:t>
          </a:r>
        </a:p>
      </dgm:t>
    </dgm:pt>
    <dgm:pt modelId="{946B0537-A5A2-4DEE-BC67-4718C0182652}" type="parTrans" cxnId="{BEDE5E4B-4FB3-4364-BC0D-371961BB478C}">
      <dgm:prSet/>
      <dgm:spPr/>
      <dgm:t>
        <a:bodyPr/>
        <a:lstStyle/>
        <a:p>
          <a:endParaRPr lang="zh-CN" altLang="en-US"/>
        </a:p>
      </dgm:t>
    </dgm:pt>
    <dgm:pt modelId="{35258120-7975-43A6-98CB-234165A4A30E}" type="sibTrans" cxnId="{BEDE5E4B-4FB3-4364-BC0D-371961BB478C}">
      <dgm:prSet/>
      <dgm:spPr/>
      <dgm:t>
        <a:bodyPr/>
        <a:lstStyle/>
        <a:p>
          <a:endParaRPr lang="zh-CN" altLang="en-US"/>
        </a:p>
      </dgm:t>
    </dgm:pt>
    <dgm:pt modelId="{9591ED05-FD26-4D4D-A2E9-85E77A88DC28}">
      <dgm:prSet phldrT="[文本]"/>
      <dgm:spPr>
        <a:solidFill>
          <a:schemeClr val="bg1">
            <a:lumMod val="65000"/>
          </a:schemeClr>
        </a:solidFill>
      </dgm:spPr>
      <dgm:t>
        <a:bodyPr/>
        <a:lstStyle/>
        <a:p>
          <a:r>
            <a:rPr lang="zh-CN" altLang="en-US" dirty="0"/>
            <a:t>蠕变解析式</a:t>
          </a:r>
        </a:p>
      </dgm:t>
    </dgm:pt>
    <dgm:pt modelId="{5D5E88EE-9469-4F3F-94F6-3C4C70B5C182}" type="parTrans" cxnId="{E9B47AE8-7ADC-402B-BF1B-341890ADC5EE}">
      <dgm:prSet/>
      <dgm:spPr/>
      <dgm:t>
        <a:bodyPr/>
        <a:lstStyle/>
        <a:p>
          <a:endParaRPr lang="zh-CN" altLang="en-US"/>
        </a:p>
      </dgm:t>
    </dgm:pt>
    <dgm:pt modelId="{638B41C1-F70A-431D-8AFD-C42B70DCBC1B}" type="sibTrans" cxnId="{E9B47AE8-7ADC-402B-BF1B-341890ADC5EE}">
      <dgm:prSet/>
      <dgm:spPr/>
      <dgm:t>
        <a:bodyPr/>
        <a:lstStyle/>
        <a:p>
          <a:endParaRPr lang="zh-CN" altLang="en-US"/>
        </a:p>
      </dgm:t>
    </dgm:pt>
    <dgm:pt modelId="{4227BEA3-75B5-475A-8478-AA9173A1059B}" type="pres">
      <dgm:prSet presAssocID="{BA6E519D-E49C-4961-AE3F-B197181ACF55}" presName="linearFlow" presStyleCnt="0">
        <dgm:presLayoutVars>
          <dgm:dir/>
          <dgm:resizeHandles val="exact"/>
        </dgm:presLayoutVars>
      </dgm:prSet>
      <dgm:spPr/>
    </dgm:pt>
    <dgm:pt modelId="{557658C8-66E5-4FBD-A6DC-8EA1C72EAF3F}" type="pres">
      <dgm:prSet presAssocID="{361DB09E-FFE5-4504-BCA6-4BD8E40D99C7}" presName="composite" presStyleCnt="0"/>
      <dgm:spPr/>
    </dgm:pt>
    <dgm:pt modelId="{74C77656-9FF4-4C55-BF07-99C26FF3CA23}" type="pres">
      <dgm:prSet presAssocID="{361DB09E-FFE5-4504-BCA6-4BD8E40D99C7}" presName="imgShp" presStyleLbl="fgImgPlace1" presStyleIdx="0" presStyleCnt="4"/>
      <dgm:spPr/>
    </dgm:pt>
    <dgm:pt modelId="{9390A829-B889-4C66-9955-D944C92FD06C}" type="pres">
      <dgm:prSet presAssocID="{361DB09E-FFE5-4504-BCA6-4BD8E40D99C7}" presName="txShp" presStyleLbl="node1" presStyleIdx="0" presStyleCnt="4">
        <dgm:presLayoutVars>
          <dgm:bulletEnabled val="1"/>
        </dgm:presLayoutVars>
      </dgm:prSet>
      <dgm:spPr/>
    </dgm:pt>
    <dgm:pt modelId="{0BE86E69-C4D2-4FCA-89B9-7C81E3179913}" type="pres">
      <dgm:prSet presAssocID="{41F58912-90B8-4DBF-B942-4D07960D722F}" presName="spacing" presStyleCnt="0"/>
      <dgm:spPr/>
    </dgm:pt>
    <dgm:pt modelId="{BDBEEF9A-8369-4C67-9C4F-A3FAC7677FDF}" type="pres">
      <dgm:prSet presAssocID="{4BD5A93F-2561-426D-8FCA-1458ECD3C638}" presName="composite" presStyleCnt="0"/>
      <dgm:spPr/>
    </dgm:pt>
    <dgm:pt modelId="{0251EEBF-9464-46AC-89B2-C3BDE0C69794}" type="pres">
      <dgm:prSet presAssocID="{4BD5A93F-2561-426D-8FCA-1458ECD3C638}" presName="imgShp" presStyleLbl="fgImgPlace1" presStyleIdx="1" presStyleCnt="4"/>
      <dgm:spPr/>
    </dgm:pt>
    <dgm:pt modelId="{60BEE4DD-E300-49A6-A2C3-9CF47E8C140C}" type="pres">
      <dgm:prSet presAssocID="{4BD5A93F-2561-426D-8FCA-1458ECD3C638}" presName="txShp" presStyleLbl="node1" presStyleIdx="1" presStyleCnt="4">
        <dgm:presLayoutVars>
          <dgm:bulletEnabled val="1"/>
        </dgm:presLayoutVars>
      </dgm:prSet>
      <dgm:spPr/>
    </dgm:pt>
    <dgm:pt modelId="{9A90F6BB-E8FF-4FDB-BCCF-30DCD04BAE1F}" type="pres">
      <dgm:prSet presAssocID="{E773F549-844F-46FC-A74B-CD211AAF329A}" presName="spacing" presStyleCnt="0"/>
      <dgm:spPr/>
    </dgm:pt>
    <dgm:pt modelId="{5E75DEB9-7A9D-4345-8C6D-5C77176728B0}" type="pres">
      <dgm:prSet presAssocID="{FD300662-769E-4296-BBA5-F6279483C8DD}" presName="composite" presStyleCnt="0"/>
      <dgm:spPr/>
    </dgm:pt>
    <dgm:pt modelId="{246B34E3-BF76-4034-8BB2-0CB108DF9BBB}" type="pres">
      <dgm:prSet presAssocID="{FD300662-769E-4296-BBA5-F6279483C8DD}" presName="imgShp" presStyleLbl="fgImgPlace1" presStyleIdx="2" presStyleCnt="4"/>
      <dgm:spPr/>
    </dgm:pt>
    <dgm:pt modelId="{D8A636E5-2BCF-4192-BFE6-99F22DB563AB}" type="pres">
      <dgm:prSet presAssocID="{FD300662-769E-4296-BBA5-F6279483C8DD}" presName="txShp" presStyleLbl="node1" presStyleIdx="2" presStyleCnt="4">
        <dgm:presLayoutVars>
          <dgm:bulletEnabled val="1"/>
        </dgm:presLayoutVars>
      </dgm:prSet>
      <dgm:spPr/>
    </dgm:pt>
    <dgm:pt modelId="{D5B333ED-D2A7-4CD6-A7A6-F8004DD9F1E4}" type="pres">
      <dgm:prSet presAssocID="{35258120-7975-43A6-98CB-234165A4A30E}" presName="spacing" presStyleCnt="0"/>
      <dgm:spPr/>
    </dgm:pt>
    <dgm:pt modelId="{A4A97526-EA0E-4E04-A09D-035F07F68A82}" type="pres">
      <dgm:prSet presAssocID="{9591ED05-FD26-4D4D-A2E9-85E77A88DC28}" presName="composite" presStyleCnt="0"/>
      <dgm:spPr/>
    </dgm:pt>
    <dgm:pt modelId="{006C3D2A-9625-42DF-98FE-E7E6FF663109}" type="pres">
      <dgm:prSet presAssocID="{9591ED05-FD26-4D4D-A2E9-85E77A88DC28}" presName="imgShp" presStyleLbl="fgImgPlace1" presStyleIdx="3" presStyleCnt="4"/>
      <dgm:spPr/>
    </dgm:pt>
    <dgm:pt modelId="{C8BEEFE2-2082-438E-BFA5-5EE3F503602F}" type="pres">
      <dgm:prSet presAssocID="{9591ED05-FD26-4D4D-A2E9-85E77A88DC28}" presName="txShp" presStyleLbl="node1" presStyleIdx="3" presStyleCnt="4">
        <dgm:presLayoutVars>
          <dgm:bulletEnabled val="1"/>
        </dgm:presLayoutVars>
      </dgm:prSet>
      <dgm:spPr/>
    </dgm:pt>
  </dgm:ptLst>
  <dgm:cxnLst>
    <dgm:cxn modelId="{CD40A02D-E5F7-480B-94B0-3EDE760F7D2A}" type="presOf" srcId="{9591ED05-FD26-4D4D-A2E9-85E77A88DC28}" destId="{C8BEEFE2-2082-438E-BFA5-5EE3F503602F}" srcOrd="0" destOrd="0" presId="urn:microsoft.com/office/officeart/2005/8/layout/vList3"/>
    <dgm:cxn modelId="{3EEEE534-DA5D-4083-AFA2-8EC10294AA1B}" type="presOf" srcId="{361DB09E-FFE5-4504-BCA6-4BD8E40D99C7}" destId="{9390A829-B889-4C66-9955-D944C92FD06C}" srcOrd="0" destOrd="0" presId="urn:microsoft.com/office/officeart/2005/8/layout/vList3"/>
    <dgm:cxn modelId="{BEDE5E4B-4FB3-4364-BC0D-371961BB478C}" srcId="{BA6E519D-E49C-4961-AE3F-B197181ACF55}" destId="{FD300662-769E-4296-BBA5-F6279483C8DD}" srcOrd="2" destOrd="0" parTransId="{946B0537-A5A2-4DEE-BC67-4718C0182652}" sibTransId="{35258120-7975-43A6-98CB-234165A4A30E}"/>
    <dgm:cxn modelId="{4AE15570-15CB-4A7F-8A45-825867D33F88}" type="presOf" srcId="{BA6E519D-E49C-4961-AE3F-B197181ACF55}" destId="{4227BEA3-75B5-475A-8478-AA9173A1059B}" srcOrd="0" destOrd="0" presId="urn:microsoft.com/office/officeart/2005/8/layout/vList3"/>
    <dgm:cxn modelId="{ACD2068D-F4A5-40B7-97BA-7ABC4D47152E}" srcId="{BA6E519D-E49C-4961-AE3F-B197181ACF55}" destId="{4BD5A93F-2561-426D-8FCA-1458ECD3C638}" srcOrd="1" destOrd="0" parTransId="{DBE89482-4C05-44AE-9DFD-5CC485D91000}" sibTransId="{E773F549-844F-46FC-A74B-CD211AAF329A}"/>
    <dgm:cxn modelId="{26D75DD4-9EEC-4E06-92F9-797BFEB1387B}" type="presOf" srcId="{FD300662-769E-4296-BBA5-F6279483C8DD}" destId="{D8A636E5-2BCF-4192-BFE6-99F22DB563AB}" srcOrd="0" destOrd="0" presId="urn:microsoft.com/office/officeart/2005/8/layout/vList3"/>
    <dgm:cxn modelId="{E9B47AE8-7ADC-402B-BF1B-341890ADC5EE}" srcId="{BA6E519D-E49C-4961-AE3F-B197181ACF55}" destId="{9591ED05-FD26-4D4D-A2E9-85E77A88DC28}" srcOrd="3" destOrd="0" parTransId="{5D5E88EE-9469-4F3F-94F6-3C4C70B5C182}" sibTransId="{638B41C1-F70A-431D-8AFD-C42B70DCBC1B}"/>
    <dgm:cxn modelId="{C7FD0BF1-0F48-4F04-99DB-88593752ED6F}" srcId="{BA6E519D-E49C-4961-AE3F-B197181ACF55}" destId="{361DB09E-FFE5-4504-BCA6-4BD8E40D99C7}" srcOrd="0" destOrd="0" parTransId="{43D44905-7C1D-493D-B230-F8229F4689B9}" sibTransId="{41F58912-90B8-4DBF-B942-4D07960D722F}"/>
    <dgm:cxn modelId="{F66DD2F7-C997-4DB2-B0EE-28B84EDC7EA6}" type="presOf" srcId="{4BD5A93F-2561-426D-8FCA-1458ECD3C638}" destId="{60BEE4DD-E300-49A6-A2C3-9CF47E8C140C}" srcOrd="0" destOrd="0" presId="urn:microsoft.com/office/officeart/2005/8/layout/vList3"/>
    <dgm:cxn modelId="{15E89B35-0BC8-4816-820D-18D1EA337310}" type="presParOf" srcId="{4227BEA3-75B5-475A-8478-AA9173A1059B}" destId="{557658C8-66E5-4FBD-A6DC-8EA1C72EAF3F}" srcOrd="0" destOrd="0" presId="urn:microsoft.com/office/officeart/2005/8/layout/vList3"/>
    <dgm:cxn modelId="{352F9204-A654-47AA-B681-CD90275B8B38}" type="presParOf" srcId="{557658C8-66E5-4FBD-A6DC-8EA1C72EAF3F}" destId="{74C77656-9FF4-4C55-BF07-99C26FF3CA23}" srcOrd="0" destOrd="0" presId="urn:microsoft.com/office/officeart/2005/8/layout/vList3"/>
    <dgm:cxn modelId="{1971429C-7E93-4FA6-A0F3-CA2B2DA1D85E}" type="presParOf" srcId="{557658C8-66E5-4FBD-A6DC-8EA1C72EAF3F}" destId="{9390A829-B889-4C66-9955-D944C92FD06C}" srcOrd="1" destOrd="0" presId="urn:microsoft.com/office/officeart/2005/8/layout/vList3"/>
    <dgm:cxn modelId="{B7E8E561-DE61-4DD2-9379-9169ECEB143A}" type="presParOf" srcId="{4227BEA3-75B5-475A-8478-AA9173A1059B}" destId="{0BE86E69-C4D2-4FCA-89B9-7C81E3179913}" srcOrd="1" destOrd="0" presId="urn:microsoft.com/office/officeart/2005/8/layout/vList3"/>
    <dgm:cxn modelId="{3D5C4B6D-CAF7-4AFC-800A-A4224A92A324}" type="presParOf" srcId="{4227BEA3-75B5-475A-8478-AA9173A1059B}" destId="{BDBEEF9A-8369-4C67-9C4F-A3FAC7677FDF}" srcOrd="2" destOrd="0" presId="urn:microsoft.com/office/officeart/2005/8/layout/vList3"/>
    <dgm:cxn modelId="{EC983C69-2D60-4A7F-9BCB-782FADFD70CD}" type="presParOf" srcId="{BDBEEF9A-8369-4C67-9C4F-A3FAC7677FDF}" destId="{0251EEBF-9464-46AC-89B2-C3BDE0C69794}" srcOrd="0" destOrd="0" presId="urn:microsoft.com/office/officeart/2005/8/layout/vList3"/>
    <dgm:cxn modelId="{1FAD874A-D13B-4AAC-A8BD-2C9EDB4785FE}" type="presParOf" srcId="{BDBEEF9A-8369-4C67-9C4F-A3FAC7677FDF}" destId="{60BEE4DD-E300-49A6-A2C3-9CF47E8C140C}" srcOrd="1" destOrd="0" presId="urn:microsoft.com/office/officeart/2005/8/layout/vList3"/>
    <dgm:cxn modelId="{964E8FF6-6310-4ED9-B850-BFD675A80342}" type="presParOf" srcId="{4227BEA3-75B5-475A-8478-AA9173A1059B}" destId="{9A90F6BB-E8FF-4FDB-BCCF-30DCD04BAE1F}" srcOrd="3" destOrd="0" presId="urn:microsoft.com/office/officeart/2005/8/layout/vList3"/>
    <dgm:cxn modelId="{097B4CCA-5A47-4E4B-A469-CF8984874DB1}" type="presParOf" srcId="{4227BEA3-75B5-475A-8478-AA9173A1059B}" destId="{5E75DEB9-7A9D-4345-8C6D-5C77176728B0}" srcOrd="4" destOrd="0" presId="urn:microsoft.com/office/officeart/2005/8/layout/vList3"/>
    <dgm:cxn modelId="{C45DFCFC-0F25-404D-AFB4-95C61B435E69}" type="presParOf" srcId="{5E75DEB9-7A9D-4345-8C6D-5C77176728B0}" destId="{246B34E3-BF76-4034-8BB2-0CB108DF9BBB}" srcOrd="0" destOrd="0" presId="urn:microsoft.com/office/officeart/2005/8/layout/vList3"/>
    <dgm:cxn modelId="{2F270BAE-7730-4E0E-AE82-63D8BD4B8C0C}" type="presParOf" srcId="{5E75DEB9-7A9D-4345-8C6D-5C77176728B0}" destId="{D8A636E5-2BCF-4192-BFE6-99F22DB563AB}" srcOrd="1" destOrd="0" presId="urn:microsoft.com/office/officeart/2005/8/layout/vList3"/>
    <dgm:cxn modelId="{A620F108-FD95-46C2-9F6D-F570DE8D0FCE}" type="presParOf" srcId="{4227BEA3-75B5-475A-8478-AA9173A1059B}" destId="{D5B333ED-D2A7-4CD6-A7A6-F8004DD9F1E4}" srcOrd="5" destOrd="0" presId="urn:microsoft.com/office/officeart/2005/8/layout/vList3"/>
    <dgm:cxn modelId="{CE5A143C-6369-43A4-B3B9-DF1651CB608D}" type="presParOf" srcId="{4227BEA3-75B5-475A-8478-AA9173A1059B}" destId="{A4A97526-EA0E-4E04-A09D-035F07F68A82}" srcOrd="6" destOrd="0" presId="urn:microsoft.com/office/officeart/2005/8/layout/vList3"/>
    <dgm:cxn modelId="{B983E2F7-84EF-43DF-8333-0E90DBD40F3D}" type="presParOf" srcId="{A4A97526-EA0E-4E04-A09D-035F07F68A82}" destId="{006C3D2A-9625-42DF-98FE-E7E6FF663109}" srcOrd="0" destOrd="0" presId="urn:microsoft.com/office/officeart/2005/8/layout/vList3"/>
    <dgm:cxn modelId="{707E38BB-8DDC-4F66-9975-7E9EA4B38CC7}" type="presParOf" srcId="{A4A97526-EA0E-4E04-A09D-035F07F68A82}" destId="{C8BEEFE2-2082-438E-BFA5-5EE3F503602F}"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A6E519D-E49C-4961-AE3F-B197181ACF55}" type="doc">
      <dgm:prSet loTypeId="urn:microsoft.com/office/officeart/2005/8/layout/vList3" loCatId="list" qsTypeId="urn:microsoft.com/office/officeart/2005/8/quickstyle/simple1" qsCatId="simple" csTypeId="urn:microsoft.com/office/officeart/2005/8/colors/colorful5" csCatId="colorful" phldr="1"/>
      <dgm:spPr/>
    </dgm:pt>
    <dgm:pt modelId="{361DB09E-FFE5-4504-BCA6-4BD8E40D99C7}">
      <dgm:prSet phldrT="[文本]"/>
      <dgm:spPr>
        <a:solidFill>
          <a:schemeClr val="bg1">
            <a:lumMod val="65000"/>
          </a:schemeClr>
        </a:solidFill>
      </dgm:spPr>
      <dgm:t>
        <a:bodyPr/>
        <a:lstStyle/>
        <a:p>
          <a:r>
            <a:rPr lang="zh-CN" altLang="en-US" dirty="0"/>
            <a:t>数据采集与存储</a:t>
          </a:r>
        </a:p>
      </dgm:t>
    </dgm:pt>
    <dgm:pt modelId="{43D44905-7C1D-493D-B230-F8229F4689B9}" type="parTrans" cxnId="{C7FD0BF1-0F48-4F04-99DB-88593752ED6F}">
      <dgm:prSet/>
      <dgm:spPr/>
      <dgm:t>
        <a:bodyPr/>
        <a:lstStyle/>
        <a:p>
          <a:endParaRPr lang="zh-CN" altLang="en-US"/>
        </a:p>
      </dgm:t>
    </dgm:pt>
    <dgm:pt modelId="{41F58912-90B8-4DBF-B942-4D07960D722F}" type="sibTrans" cxnId="{C7FD0BF1-0F48-4F04-99DB-88593752ED6F}">
      <dgm:prSet/>
      <dgm:spPr/>
      <dgm:t>
        <a:bodyPr/>
        <a:lstStyle/>
        <a:p>
          <a:endParaRPr lang="zh-CN" altLang="en-US"/>
        </a:p>
      </dgm:t>
    </dgm:pt>
    <dgm:pt modelId="{4BD5A93F-2561-426D-8FCA-1458ECD3C638}">
      <dgm:prSet phldrT="[文本]"/>
      <dgm:spPr/>
      <dgm:t>
        <a:bodyPr/>
        <a:lstStyle/>
        <a:p>
          <a:r>
            <a:rPr lang="zh-CN" altLang="en-US" dirty="0"/>
            <a:t>数据驱动的数据挖掘</a:t>
          </a:r>
          <a:r>
            <a:rPr lang="en-US" altLang="zh-CN" dirty="0"/>
            <a:t>/</a:t>
          </a:r>
          <a:r>
            <a:rPr lang="zh-CN" altLang="en-US" dirty="0"/>
            <a:t>机器学习算法研究</a:t>
          </a:r>
        </a:p>
      </dgm:t>
    </dgm:pt>
    <dgm:pt modelId="{DBE89482-4C05-44AE-9DFD-5CC485D91000}" type="parTrans" cxnId="{ACD2068D-F4A5-40B7-97BA-7ABC4D47152E}">
      <dgm:prSet/>
      <dgm:spPr/>
      <dgm:t>
        <a:bodyPr/>
        <a:lstStyle/>
        <a:p>
          <a:endParaRPr lang="zh-CN" altLang="en-US"/>
        </a:p>
      </dgm:t>
    </dgm:pt>
    <dgm:pt modelId="{E773F549-844F-46FC-A74B-CD211AAF329A}" type="sibTrans" cxnId="{ACD2068D-F4A5-40B7-97BA-7ABC4D47152E}">
      <dgm:prSet/>
      <dgm:spPr/>
      <dgm:t>
        <a:bodyPr/>
        <a:lstStyle/>
        <a:p>
          <a:endParaRPr lang="zh-CN" altLang="en-US"/>
        </a:p>
      </dgm:t>
    </dgm:pt>
    <dgm:pt modelId="{FD300662-769E-4296-BBA5-F6279483C8DD}">
      <dgm:prSet phldrT="[文本]"/>
      <dgm:spPr>
        <a:solidFill>
          <a:schemeClr val="bg1">
            <a:lumMod val="65000"/>
          </a:schemeClr>
        </a:solidFill>
      </dgm:spPr>
      <dgm:t>
        <a:bodyPr/>
        <a:lstStyle/>
        <a:p>
          <a:r>
            <a:rPr lang="zh-CN" altLang="en-US" dirty="0"/>
            <a:t>基于知识图谱的科学数据资源关联分析</a:t>
          </a:r>
        </a:p>
      </dgm:t>
    </dgm:pt>
    <dgm:pt modelId="{946B0537-A5A2-4DEE-BC67-4718C0182652}" type="parTrans" cxnId="{BEDE5E4B-4FB3-4364-BC0D-371961BB478C}">
      <dgm:prSet/>
      <dgm:spPr/>
      <dgm:t>
        <a:bodyPr/>
        <a:lstStyle/>
        <a:p>
          <a:endParaRPr lang="zh-CN" altLang="en-US"/>
        </a:p>
      </dgm:t>
    </dgm:pt>
    <dgm:pt modelId="{35258120-7975-43A6-98CB-234165A4A30E}" type="sibTrans" cxnId="{BEDE5E4B-4FB3-4364-BC0D-371961BB478C}">
      <dgm:prSet/>
      <dgm:spPr/>
      <dgm:t>
        <a:bodyPr/>
        <a:lstStyle/>
        <a:p>
          <a:endParaRPr lang="zh-CN" altLang="en-US"/>
        </a:p>
      </dgm:t>
    </dgm:pt>
    <dgm:pt modelId="{9591ED05-FD26-4D4D-A2E9-85E77A88DC28}">
      <dgm:prSet phldrT="[文本]"/>
      <dgm:spPr>
        <a:solidFill>
          <a:schemeClr val="bg1">
            <a:lumMod val="65000"/>
          </a:schemeClr>
        </a:solidFill>
      </dgm:spPr>
      <dgm:t>
        <a:bodyPr/>
        <a:lstStyle/>
        <a:p>
          <a:r>
            <a:rPr lang="zh-CN" altLang="en-US" dirty="0"/>
            <a:t>蠕变解析式</a:t>
          </a:r>
        </a:p>
      </dgm:t>
    </dgm:pt>
    <dgm:pt modelId="{5D5E88EE-9469-4F3F-94F6-3C4C70B5C182}" type="parTrans" cxnId="{E9B47AE8-7ADC-402B-BF1B-341890ADC5EE}">
      <dgm:prSet/>
      <dgm:spPr/>
      <dgm:t>
        <a:bodyPr/>
        <a:lstStyle/>
        <a:p>
          <a:endParaRPr lang="zh-CN" altLang="en-US"/>
        </a:p>
      </dgm:t>
    </dgm:pt>
    <dgm:pt modelId="{638B41C1-F70A-431D-8AFD-C42B70DCBC1B}" type="sibTrans" cxnId="{E9B47AE8-7ADC-402B-BF1B-341890ADC5EE}">
      <dgm:prSet/>
      <dgm:spPr/>
      <dgm:t>
        <a:bodyPr/>
        <a:lstStyle/>
        <a:p>
          <a:endParaRPr lang="zh-CN" altLang="en-US"/>
        </a:p>
      </dgm:t>
    </dgm:pt>
    <dgm:pt modelId="{4227BEA3-75B5-475A-8478-AA9173A1059B}" type="pres">
      <dgm:prSet presAssocID="{BA6E519D-E49C-4961-AE3F-B197181ACF55}" presName="linearFlow" presStyleCnt="0">
        <dgm:presLayoutVars>
          <dgm:dir/>
          <dgm:resizeHandles val="exact"/>
        </dgm:presLayoutVars>
      </dgm:prSet>
      <dgm:spPr/>
    </dgm:pt>
    <dgm:pt modelId="{557658C8-66E5-4FBD-A6DC-8EA1C72EAF3F}" type="pres">
      <dgm:prSet presAssocID="{361DB09E-FFE5-4504-BCA6-4BD8E40D99C7}" presName="composite" presStyleCnt="0"/>
      <dgm:spPr/>
    </dgm:pt>
    <dgm:pt modelId="{74C77656-9FF4-4C55-BF07-99C26FF3CA23}" type="pres">
      <dgm:prSet presAssocID="{361DB09E-FFE5-4504-BCA6-4BD8E40D99C7}" presName="imgShp" presStyleLbl="fgImgPlace1" presStyleIdx="0" presStyleCnt="4"/>
      <dgm:spPr/>
    </dgm:pt>
    <dgm:pt modelId="{9390A829-B889-4C66-9955-D944C92FD06C}" type="pres">
      <dgm:prSet presAssocID="{361DB09E-FFE5-4504-BCA6-4BD8E40D99C7}" presName="txShp" presStyleLbl="node1" presStyleIdx="0" presStyleCnt="4">
        <dgm:presLayoutVars>
          <dgm:bulletEnabled val="1"/>
        </dgm:presLayoutVars>
      </dgm:prSet>
      <dgm:spPr/>
    </dgm:pt>
    <dgm:pt modelId="{0BE86E69-C4D2-4FCA-89B9-7C81E3179913}" type="pres">
      <dgm:prSet presAssocID="{41F58912-90B8-4DBF-B942-4D07960D722F}" presName="spacing" presStyleCnt="0"/>
      <dgm:spPr/>
    </dgm:pt>
    <dgm:pt modelId="{BDBEEF9A-8369-4C67-9C4F-A3FAC7677FDF}" type="pres">
      <dgm:prSet presAssocID="{4BD5A93F-2561-426D-8FCA-1458ECD3C638}" presName="composite" presStyleCnt="0"/>
      <dgm:spPr/>
    </dgm:pt>
    <dgm:pt modelId="{0251EEBF-9464-46AC-89B2-C3BDE0C69794}" type="pres">
      <dgm:prSet presAssocID="{4BD5A93F-2561-426D-8FCA-1458ECD3C638}" presName="imgShp" presStyleLbl="fgImgPlace1" presStyleIdx="1" presStyleCnt="4"/>
      <dgm:spPr/>
    </dgm:pt>
    <dgm:pt modelId="{60BEE4DD-E300-49A6-A2C3-9CF47E8C140C}" type="pres">
      <dgm:prSet presAssocID="{4BD5A93F-2561-426D-8FCA-1458ECD3C638}" presName="txShp" presStyleLbl="node1" presStyleIdx="1" presStyleCnt="4">
        <dgm:presLayoutVars>
          <dgm:bulletEnabled val="1"/>
        </dgm:presLayoutVars>
      </dgm:prSet>
      <dgm:spPr/>
    </dgm:pt>
    <dgm:pt modelId="{9A90F6BB-E8FF-4FDB-BCCF-30DCD04BAE1F}" type="pres">
      <dgm:prSet presAssocID="{E773F549-844F-46FC-A74B-CD211AAF329A}" presName="spacing" presStyleCnt="0"/>
      <dgm:spPr/>
    </dgm:pt>
    <dgm:pt modelId="{5E75DEB9-7A9D-4345-8C6D-5C77176728B0}" type="pres">
      <dgm:prSet presAssocID="{FD300662-769E-4296-BBA5-F6279483C8DD}" presName="composite" presStyleCnt="0"/>
      <dgm:spPr/>
    </dgm:pt>
    <dgm:pt modelId="{246B34E3-BF76-4034-8BB2-0CB108DF9BBB}" type="pres">
      <dgm:prSet presAssocID="{FD300662-769E-4296-BBA5-F6279483C8DD}" presName="imgShp" presStyleLbl="fgImgPlace1" presStyleIdx="2" presStyleCnt="4"/>
      <dgm:spPr/>
    </dgm:pt>
    <dgm:pt modelId="{D8A636E5-2BCF-4192-BFE6-99F22DB563AB}" type="pres">
      <dgm:prSet presAssocID="{FD300662-769E-4296-BBA5-F6279483C8DD}" presName="txShp" presStyleLbl="node1" presStyleIdx="2" presStyleCnt="4">
        <dgm:presLayoutVars>
          <dgm:bulletEnabled val="1"/>
        </dgm:presLayoutVars>
      </dgm:prSet>
      <dgm:spPr/>
    </dgm:pt>
    <dgm:pt modelId="{D5B333ED-D2A7-4CD6-A7A6-F8004DD9F1E4}" type="pres">
      <dgm:prSet presAssocID="{35258120-7975-43A6-98CB-234165A4A30E}" presName="spacing" presStyleCnt="0"/>
      <dgm:spPr/>
    </dgm:pt>
    <dgm:pt modelId="{A4A97526-EA0E-4E04-A09D-035F07F68A82}" type="pres">
      <dgm:prSet presAssocID="{9591ED05-FD26-4D4D-A2E9-85E77A88DC28}" presName="composite" presStyleCnt="0"/>
      <dgm:spPr/>
    </dgm:pt>
    <dgm:pt modelId="{006C3D2A-9625-42DF-98FE-E7E6FF663109}" type="pres">
      <dgm:prSet presAssocID="{9591ED05-FD26-4D4D-A2E9-85E77A88DC28}" presName="imgShp" presStyleLbl="fgImgPlace1" presStyleIdx="3" presStyleCnt="4"/>
      <dgm:spPr/>
    </dgm:pt>
    <dgm:pt modelId="{C8BEEFE2-2082-438E-BFA5-5EE3F503602F}" type="pres">
      <dgm:prSet presAssocID="{9591ED05-FD26-4D4D-A2E9-85E77A88DC28}" presName="txShp" presStyleLbl="node1" presStyleIdx="3" presStyleCnt="4">
        <dgm:presLayoutVars>
          <dgm:bulletEnabled val="1"/>
        </dgm:presLayoutVars>
      </dgm:prSet>
      <dgm:spPr/>
    </dgm:pt>
  </dgm:ptLst>
  <dgm:cxnLst>
    <dgm:cxn modelId="{BEDE5E4B-4FB3-4364-BC0D-371961BB478C}" srcId="{BA6E519D-E49C-4961-AE3F-B197181ACF55}" destId="{FD300662-769E-4296-BBA5-F6279483C8DD}" srcOrd="2" destOrd="0" parTransId="{946B0537-A5A2-4DEE-BC67-4718C0182652}" sibTransId="{35258120-7975-43A6-98CB-234165A4A30E}"/>
    <dgm:cxn modelId="{CF66024D-697B-4259-B77C-B3CEBEC18E76}" type="presOf" srcId="{BA6E519D-E49C-4961-AE3F-B197181ACF55}" destId="{4227BEA3-75B5-475A-8478-AA9173A1059B}" srcOrd="0" destOrd="0" presId="urn:microsoft.com/office/officeart/2005/8/layout/vList3"/>
    <dgm:cxn modelId="{A200DE6F-A872-4842-9B1F-B9FAD450CB8A}" type="presOf" srcId="{9591ED05-FD26-4D4D-A2E9-85E77A88DC28}" destId="{C8BEEFE2-2082-438E-BFA5-5EE3F503602F}" srcOrd="0" destOrd="0" presId="urn:microsoft.com/office/officeart/2005/8/layout/vList3"/>
    <dgm:cxn modelId="{5C77A759-957C-4F74-B0A7-CE9A7FC5F5D1}" type="presOf" srcId="{361DB09E-FFE5-4504-BCA6-4BD8E40D99C7}" destId="{9390A829-B889-4C66-9955-D944C92FD06C}" srcOrd="0" destOrd="0" presId="urn:microsoft.com/office/officeart/2005/8/layout/vList3"/>
    <dgm:cxn modelId="{D71D668A-92C4-4CA5-96E8-C420270614CC}" type="presOf" srcId="{4BD5A93F-2561-426D-8FCA-1458ECD3C638}" destId="{60BEE4DD-E300-49A6-A2C3-9CF47E8C140C}" srcOrd="0" destOrd="0" presId="urn:microsoft.com/office/officeart/2005/8/layout/vList3"/>
    <dgm:cxn modelId="{7993668B-089D-4F42-BBDA-75A8CB767A56}" type="presOf" srcId="{FD300662-769E-4296-BBA5-F6279483C8DD}" destId="{D8A636E5-2BCF-4192-BFE6-99F22DB563AB}" srcOrd="0" destOrd="0" presId="urn:microsoft.com/office/officeart/2005/8/layout/vList3"/>
    <dgm:cxn modelId="{ACD2068D-F4A5-40B7-97BA-7ABC4D47152E}" srcId="{BA6E519D-E49C-4961-AE3F-B197181ACF55}" destId="{4BD5A93F-2561-426D-8FCA-1458ECD3C638}" srcOrd="1" destOrd="0" parTransId="{DBE89482-4C05-44AE-9DFD-5CC485D91000}" sibTransId="{E773F549-844F-46FC-A74B-CD211AAF329A}"/>
    <dgm:cxn modelId="{E9B47AE8-7ADC-402B-BF1B-341890ADC5EE}" srcId="{BA6E519D-E49C-4961-AE3F-B197181ACF55}" destId="{9591ED05-FD26-4D4D-A2E9-85E77A88DC28}" srcOrd="3" destOrd="0" parTransId="{5D5E88EE-9469-4F3F-94F6-3C4C70B5C182}" sibTransId="{638B41C1-F70A-431D-8AFD-C42B70DCBC1B}"/>
    <dgm:cxn modelId="{C7FD0BF1-0F48-4F04-99DB-88593752ED6F}" srcId="{BA6E519D-E49C-4961-AE3F-B197181ACF55}" destId="{361DB09E-FFE5-4504-BCA6-4BD8E40D99C7}" srcOrd="0" destOrd="0" parTransId="{43D44905-7C1D-493D-B230-F8229F4689B9}" sibTransId="{41F58912-90B8-4DBF-B942-4D07960D722F}"/>
    <dgm:cxn modelId="{9FDEF0C3-9D0E-424E-BD7B-B4913D8B0F8C}" type="presParOf" srcId="{4227BEA3-75B5-475A-8478-AA9173A1059B}" destId="{557658C8-66E5-4FBD-A6DC-8EA1C72EAF3F}" srcOrd="0" destOrd="0" presId="urn:microsoft.com/office/officeart/2005/8/layout/vList3"/>
    <dgm:cxn modelId="{AD71CB5D-A054-4C9D-8FBC-D441D2D72604}" type="presParOf" srcId="{557658C8-66E5-4FBD-A6DC-8EA1C72EAF3F}" destId="{74C77656-9FF4-4C55-BF07-99C26FF3CA23}" srcOrd="0" destOrd="0" presId="urn:microsoft.com/office/officeart/2005/8/layout/vList3"/>
    <dgm:cxn modelId="{B85A31DF-E517-444B-8DA8-3B5179FD8235}" type="presParOf" srcId="{557658C8-66E5-4FBD-A6DC-8EA1C72EAF3F}" destId="{9390A829-B889-4C66-9955-D944C92FD06C}" srcOrd="1" destOrd="0" presId="urn:microsoft.com/office/officeart/2005/8/layout/vList3"/>
    <dgm:cxn modelId="{75E9E60C-6A69-424E-B1F6-33D6B2753DBD}" type="presParOf" srcId="{4227BEA3-75B5-475A-8478-AA9173A1059B}" destId="{0BE86E69-C4D2-4FCA-89B9-7C81E3179913}" srcOrd="1" destOrd="0" presId="urn:microsoft.com/office/officeart/2005/8/layout/vList3"/>
    <dgm:cxn modelId="{E2F6EB8D-4443-43AA-B816-3C337688125D}" type="presParOf" srcId="{4227BEA3-75B5-475A-8478-AA9173A1059B}" destId="{BDBEEF9A-8369-4C67-9C4F-A3FAC7677FDF}" srcOrd="2" destOrd="0" presId="urn:microsoft.com/office/officeart/2005/8/layout/vList3"/>
    <dgm:cxn modelId="{C2FAD01F-C42E-4172-849B-5B8123B22084}" type="presParOf" srcId="{BDBEEF9A-8369-4C67-9C4F-A3FAC7677FDF}" destId="{0251EEBF-9464-46AC-89B2-C3BDE0C69794}" srcOrd="0" destOrd="0" presId="urn:microsoft.com/office/officeart/2005/8/layout/vList3"/>
    <dgm:cxn modelId="{C0668649-9B7C-4594-AEF5-D398FC5A25C8}" type="presParOf" srcId="{BDBEEF9A-8369-4C67-9C4F-A3FAC7677FDF}" destId="{60BEE4DD-E300-49A6-A2C3-9CF47E8C140C}" srcOrd="1" destOrd="0" presId="urn:microsoft.com/office/officeart/2005/8/layout/vList3"/>
    <dgm:cxn modelId="{ED144C67-37CA-4C49-8300-E9688DD4BF67}" type="presParOf" srcId="{4227BEA3-75B5-475A-8478-AA9173A1059B}" destId="{9A90F6BB-E8FF-4FDB-BCCF-30DCD04BAE1F}" srcOrd="3" destOrd="0" presId="urn:microsoft.com/office/officeart/2005/8/layout/vList3"/>
    <dgm:cxn modelId="{D3EE2B72-3751-4E10-8A2D-EAB1D65CF6F8}" type="presParOf" srcId="{4227BEA3-75B5-475A-8478-AA9173A1059B}" destId="{5E75DEB9-7A9D-4345-8C6D-5C77176728B0}" srcOrd="4" destOrd="0" presId="urn:microsoft.com/office/officeart/2005/8/layout/vList3"/>
    <dgm:cxn modelId="{C2397AC8-1DD3-44E9-8AB7-E5133839DAF4}" type="presParOf" srcId="{5E75DEB9-7A9D-4345-8C6D-5C77176728B0}" destId="{246B34E3-BF76-4034-8BB2-0CB108DF9BBB}" srcOrd="0" destOrd="0" presId="urn:microsoft.com/office/officeart/2005/8/layout/vList3"/>
    <dgm:cxn modelId="{2CACCF7A-9587-4112-AF07-FDB3BD36F007}" type="presParOf" srcId="{5E75DEB9-7A9D-4345-8C6D-5C77176728B0}" destId="{D8A636E5-2BCF-4192-BFE6-99F22DB563AB}" srcOrd="1" destOrd="0" presId="urn:microsoft.com/office/officeart/2005/8/layout/vList3"/>
    <dgm:cxn modelId="{21C18B69-CA29-4ABA-BD18-33F38A4B354F}" type="presParOf" srcId="{4227BEA3-75B5-475A-8478-AA9173A1059B}" destId="{D5B333ED-D2A7-4CD6-A7A6-F8004DD9F1E4}" srcOrd="5" destOrd="0" presId="urn:microsoft.com/office/officeart/2005/8/layout/vList3"/>
    <dgm:cxn modelId="{438D6367-3330-4B3B-B654-720621EBF3D9}" type="presParOf" srcId="{4227BEA3-75B5-475A-8478-AA9173A1059B}" destId="{A4A97526-EA0E-4E04-A09D-035F07F68A82}" srcOrd="6" destOrd="0" presId="urn:microsoft.com/office/officeart/2005/8/layout/vList3"/>
    <dgm:cxn modelId="{14463407-60E1-4CEA-AE28-FE9A315423B8}" type="presParOf" srcId="{A4A97526-EA0E-4E04-A09D-035F07F68A82}" destId="{006C3D2A-9625-42DF-98FE-E7E6FF663109}" srcOrd="0" destOrd="0" presId="urn:microsoft.com/office/officeart/2005/8/layout/vList3"/>
    <dgm:cxn modelId="{DCFE0380-8169-4964-9F6A-9BBC3185A50D}" type="presParOf" srcId="{A4A97526-EA0E-4E04-A09D-035F07F68A82}" destId="{C8BEEFE2-2082-438E-BFA5-5EE3F503602F}"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FBCE9F03-15B4-48CA-938A-F65E2E0CC669}" type="doc">
      <dgm:prSet loTypeId="urn:microsoft.com/office/officeart/2005/8/layout/radial6#1" loCatId="relationship" qsTypeId="urn:microsoft.com/office/officeart/2005/8/quickstyle/simple1#14" qsCatId="simple" csTypeId="urn:microsoft.com/office/officeart/2005/8/colors/colorful5#5" csCatId="colorful" phldr="1"/>
      <dgm:spPr/>
      <dgm:t>
        <a:bodyPr/>
        <a:lstStyle/>
        <a:p>
          <a:endParaRPr lang="zh-CN" altLang="en-US"/>
        </a:p>
      </dgm:t>
    </dgm:pt>
    <dgm:pt modelId="{B012B291-A616-4BC6-9370-CD9321A1E47C}">
      <dgm:prSet phldrT="[文本]"/>
      <dgm:spPr/>
      <dgm:t>
        <a:bodyPr/>
        <a:lstStyle/>
        <a:p>
          <a:r>
            <a:rPr lang="zh-CN" altLang="en-US" dirty="0"/>
            <a:t>蠕变性能</a:t>
          </a:r>
        </a:p>
      </dgm:t>
    </dgm:pt>
    <dgm:pt modelId="{7A430C1E-AE3D-455B-A360-BEA348661141}" type="parTrans" cxnId="{ADD30092-13A6-4BAE-90D8-19018C63AC89}">
      <dgm:prSet/>
      <dgm:spPr/>
      <dgm:t>
        <a:bodyPr/>
        <a:lstStyle/>
        <a:p>
          <a:endParaRPr lang="zh-CN" altLang="en-US"/>
        </a:p>
      </dgm:t>
    </dgm:pt>
    <dgm:pt modelId="{F650A348-78AB-41CA-AC9A-6BFC915C4ACE}" type="sibTrans" cxnId="{ADD30092-13A6-4BAE-90D8-19018C63AC89}">
      <dgm:prSet/>
      <dgm:spPr/>
      <dgm:t>
        <a:bodyPr/>
        <a:lstStyle/>
        <a:p>
          <a:endParaRPr lang="zh-CN" altLang="en-US"/>
        </a:p>
      </dgm:t>
    </dgm:pt>
    <dgm:pt modelId="{BCAE19AC-0635-41A0-B93E-14388F7990CC}">
      <dgm:prSet phldrT="[文本]"/>
      <dgm:spPr/>
      <dgm:t>
        <a:bodyPr/>
        <a:lstStyle/>
        <a:p>
          <a:r>
            <a:rPr lang="zh-CN" altLang="en-US" dirty="0"/>
            <a:t>成分</a:t>
          </a:r>
        </a:p>
      </dgm:t>
    </dgm:pt>
    <dgm:pt modelId="{72123EA6-FC30-4F3C-88BA-EDC0A05A3CD6}" type="parTrans" cxnId="{EAADAB53-2922-4A04-A45D-5C072AA63610}">
      <dgm:prSet/>
      <dgm:spPr/>
      <dgm:t>
        <a:bodyPr/>
        <a:lstStyle/>
        <a:p>
          <a:endParaRPr lang="zh-CN" altLang="en-US"/>
        </a:p>
      </dgm:t>
    </dgm:pt>
    <dgm:pt modelId="{5B190AF3-AD8E-4B2F-B8C8-FD0DA40B2174}" type="sibTrans" cxnId="{EAADAB53-2922-4A04-A45D-5C072AA63610}">
      <dgm:prSet/>
      <dgm:spPr/>
      <dgm:t>
        <a:bodyPr/>
        <a:lstStyle/>
        <a:p>
          <a:endParaRPr lang="zh-CN" altLang="en-US"/>
        </a:p>
      </dgm:t>
    </dgm:pt>
    <dgm:pt modelId="{FF6ED301-4437-4961-940C-1414E305B443}">
      <dgm:prSet phldrT="[文本]"/>
      <dgm:spPr/>
      <dgm:t>
        <a:bodyPr/>
        <a:lstStyle/>
        <a:p>
          <a:r>
            <a:rPr lang="zh-CN" altLang="en-US" dirty="0"/>
            <a:t>应力</a:t>
          </a:r>
        </a:p>
      </dgm:t>
    </dgm:pt>
    <dgm:pt modelId="{E9C23FF0-2DE5-4CF7-8468-580C52063C76}" type="parTrans" cxnId="{1C450B3B-EA3E-4386-B92A-77869AAFC17C}">
      <dgm:prSet/>
      <dgm:spPr/>
      <dgm:t>
        <a:bodyPr/>
        <a:lstStyle/>
        <a:p>
          <a:endParaRPr lang="zh-CN" altLang="en-US"/>
        </a:p>
      </dgm:t>
    </dgm:pt>
    <dgm:pt modelId="{C7F16E43-B57E-4D5D-B862-31AF3C49C101}" type="sibTrans" cxnId="{1C450B3B-EA3E-4386-B92A-77869AAFC17C}">
      <dgm:prSet/>
      <dgm:spPr/>
      <dgm:t>
        <a:bodyPr/>
        <a:lstStyle/>
        <a:p>
          <a:endParaRPr lang="zh-CN" altLang="en-US"/>
        </a:p>
      </dgm:t>
    </dgm:pt>
    <dgm:pt modelId="{2BC19692-FE61-40A0-B3EB-251422C17EBE}">
      <dgm:prSet phldrT="[文本]"/>
      <dgm:spPr/>
      <dgm:t>
        <a:bodyPr/>
        <a:lstStyle/>
        <a:p>
          <a:r>
            <a:rPr lang="zh-CN" altLang="en-US" dirty="0"/>
            <a:t>晶格错配度</a:t>
          </a:r>
        </a:p>
      </dgm:t>
    </dgm:pt>
    <dgm:pt modelId="{D7C288F0-BD73-4B0A-BC86-FCF9068109CD}" type="parTrans" cxnId="{8108197A-1767-4DA8-A5BF-2183C308C01A}">
      <dgm:prSet/>
      <dgm:spPr/>
      <dgm:t>
        <a:bodyPr/>
        <a:lstStyle/>
        <a:p>
          <a:endParaRPr lang="zh-CN" altLang="en-US"/>
        </a:p>
      </dgm:t>
    </dgm:pt>
    <dgm:pt modelId="{D2A4F74C-C46D-43A3-A2A0-3EA62AD791AB}" type="sibTrans" cxnId="{8108197A-1767-4DA8-A5BF-2183C308C01A}">
      <dgm:prSet/>
      <dgm:spPr/>
      <dgm:t>
        <a:bodyPr/>
        <a:lstStyle/>
        <a:p>
          <a:endParaRPr lang="zh-CN" altLang="en-US"/>
        </a:p>
      </dgm:t>
    </dgm:pt>
    <dgm:pt modelId="{79161FB4-6960-4DBB-A08A-B58470EF0699}">
      <dgm:prSet phldrT="[文本]"/>
      <dgm:spPr/>
      <dgm:t>
        <a:bodyPr/>
        <a:lstStyle/>
        <a:p>
          <a:r>
            <a:rPr lang="zh-CN" altLang="en-US" dirty="0"/>
            <a:t>温度</a:t>
          </a:r>
        </a:p>
      </dgm:t>
    </dgm:pt>
    <dgm:pt modelId="{1A004838-A180-48A7-959C-69B95C1116F5}" type="parTrans" cxnId="{483FF996-C2BA-49CB-8AA6-01F0F6CC96F6}">
      <dgm:prSet/>
      <dgm:spPr/>
      <dgm:t>
        <a:bodyPr/>
        <a:lstStyle/>
        <a:p>
          <a:endParaRPr lang="zh-CN" altLang="en-US"/>
        </a:p>
      </dgm:t>
    </dgm:pt>
    <dgm:pt modelId="{9DC03F21-BED6-4B51-9D65-71360D809B66}" type="sibTrans" cxnId="{483FF996-C2BA-49CB-8AA6-01F0F6CC96F6}">
      <dgm:prSet/>
      <dgm:spPr/>
      <dgm:t>
        <a:bodyPr/>
        <a:lstStyle/>
        <a:p>
          <a:endParaRPr lang="zh-CN" altLang="en-US"/>
        </a:p>
      </dgm:t>
    </dgm:pt>
    <dgm:pt modelId="{70D485AD-6038-4BAE-9838-84D517A20A2B}">
      <dgm:prSet phldrT="[文本]"/>
      <dgm:spPr/>
      <dgm:t>
        <a:bodyPr/>
        <a:lstStyle/>
        <a:p>
          <a:r>
            <a:rPr lang="zh-CN" altLang="en-US" dirty="0"/>
            <a:t>其他</a:t>
          </a:r>
        </a:p>
      </dgm:t>
    </dgm:pt>
    <dgm:pt modelId="{6AB377D4-6EA9-4048-9D0D-E8F683542D67}" type="parTrans" cxnId="{8302FB33-174C-42A2-BAB9-9F5EDA3BF9F6}">
      <dgm:prSet/>
      <dgm:spPr/>
      <dgm:t>
        <a:bodyPr/>
        <a:lstStyle/>
        <a:p>
          <a:endParaRPr lang="zh-CN" altLang="en-US"/>
        </a:p>
      </dgm:t>
    </dgm:pt>
    <dgm:pt modelId="{6DC79F61-FF8F-49E6-82E9-D9AFB5ECAAE6}" type="sibTrans" cxnId="{8302FB33-174C-42A2-BAB9-9F5EDA3BF9F6}">
      <dgm:prSet/>
      <dgm:spPr/>
      <dgm:t>
        <a:bodyPr/>
        <a:lstStyle/>
        <a:p>
          <a:endParaRPr lang="zh-CN" altLang="en-US"/>
        </a:p>
      </dgm:t>
    </dgm:pt>
    <dgm:pt modelId="{3BBDBF18-A5B1-4F45-B9A2-1B10986488C1}" type="pres">
      <dgm:prSet presAssocID="{FBCE9F03-15B4-48CA-938A-F65E2E0CC669}" presName="Name0" presStyleCnt="0">
        <dgm:presLayoutVars>
          <dgm:chMax val="1"/>
          <dgm:dir/>
          <dgm:animLvl val="ctr"/>
          <dgm:resizeHandles val="exact"/>
        </dgm:presLayoutVars>
      </dgm:prSet>
      <dgm:spPr/>
    </dgm:pt>
    <dgm:pt modelId="{CBE46D69-316A-4A66-A2B7-94AAEAF8BAC2}" type="pres">
      <dgm:prSet presAssocID="{B012B291-A616-4BC6-9370-CD9321A1E47C}" presName="centerShape" presStyleLbl="node0" presStyleIdx="0" presStyleCnt="1"/>
      <dgm:spPr/>
    </dgm:pt>
    <dgm:pt modelId="{517ABFBA-4E0D-4BE7-B229-3797C115DB4D}" type="pres">
      <dgm:prSet presAssocID="{BCAE19AC-0635-41A0-B93E-14388F7990CC}" presName="node" presStyleLbl="node1" presStyleIdx="0" presStyleCnt="5">
        <dgm:presLayoutVars>
          <dgm:bulletEnabled val="1"/>
        </dgm:presLayoutVars>
      </dgm:prSet>
      <dgm:spPr/>
    </dgm:pt>
    <dgm:pt modelId="{C6EF502B-8380-47FD-98D9-143EE59B2338}" type="pres">
      <dgm:prSet presAssocID="{BCAE19AC-0635-41A0-B93E-14388F7990CC}" presName="dummy" presStyleCnt="0"/>
      <dgm:spPr/>
    </dgm:pt>
    <dgm:pt modelId="{AE8A46A3-FEA9-43A6-AF59-3B1111B88F1F}" type="pres">
      <dgm:prSet presAssocID="{5B190AF3-AD8E-4B2F-B8C8-FD0DA40B2174}" presName="sibTrans" presStyleLbl="sibTrans2D1" presStyleIdx="0" presStyleCnt="5"/>
      <dgm:spPr/>
    </dgm:pt>
    <dgm:pt modelId="{331B85EC-7C50-4F61-806E-5DC3B2D805D8}" type="pres">
      <dgm:prSet presAssocID="{FF6ED301-4437-4961-940C-1414E305B443}" presName="node" presStyleLbl="node1" presStyleIdx="1" presStyleCnt="5">
        <dgm:presLayoutVars>
          <dgm:bulletEnabled val="1"/>
        </dgm:presLayoutVars>
      </dgm:prSet>
      <dgm:spPr/>
    </dgm:pt>
    <dgm:pt modelId="{45DBB55B-B2AE-496C-BD2C-0BEC4CCEAD35}" type="pres">
      <dgm:prSet presAssocID="{FF6ED301-4437-4961-940C-1414E305B443}" presName="dummy" presStyleCnt="0"/>
      <dgm:spPr/>
    </dgm:pt>
    <dgm:pt modelId="{8B0863EE-CAF7-4726-A39C-624B18079FB1}" type="pres">
      <dgm:prSet presAssocID="{C7F16E43-B57E-4D5D-B862-31AF3C49C101}" presName="sibTrans" presStyleLbl="sibTrans2D1" presStyleIdx="1" presStyleCnt="5"/>
      <dgm:spPr/>
    </dgm:pt>
    <dgm:pt modelId="{8FF77C59-D311-4785-BA98-C48284A4260C}" type="pres">
      <dgm:prSet presAssocID="{2BC19692-FE61-40A0-B3EB-251422C17EBE}" presName="node" presStyleLbl="node1" presStyleIdx="2" presStyleCnt="5">
        <dgm:presLayoutVars>
          <dgm:bulletEnabled val="1"/>
        </dgm:presLayoutVars>
      </dgm:prSet>
      <dgm:spPr/>
    </dgm:pt>
    <dgm:pt modelId="{BDA8D1BA-B52A-48A1-8A61-2F4C1E52B1C7}" type="pres">
      <dgm:prSet presAssocID="{2BC19692-FE61-40A0-B3EB-251422C17EBE}" presName="dummy" presStyleCnt="0"/>
      <dgm:spPr/>
    </dgm:pt>
    <dgm:pt modelId="{E46DEA03-1C15-497B-B069-84FC88716F6F}" type="pres">
      <dgm:prSet presAssocID="{D2A4F74C-C46D-43A3-A2A0-3EA62AD791AB}" presName="sibTrans" presStyleLbl="sibTrans2D1" presStyleIdx="2" presStyleCnt="5"/>
      <dgm:spPr/>
    </dgm:pt>
    <dgm:pt modelId="{63BBFADA-00AA-4C15-BB20-06DBBDBCCF18}" type="pres">
      <dgm:prSet presAssocID="{79161FB4-6960-4DBB-A08A-B58470EF0699}" presName="node" presStyleLbl="node1" presStyleIdx="3" presStyleCnt="5">
        <dgm:presLayoutVars>
          <dgm:bulletEnabled val="1"/>
        </dgm:presLayoutVars>
      </dgm:prSet>
      <dgm:spPr/>
    </dgm:pt>
    <dgm:pt modelId="{4A41A6EC-390A-4B60-968E-BEFBF2E948EC}" type="pres">
      <dgm:prSet presAssocID="{79161FB4-6960-4DBB-A08A-B58470EF0699}" presName="dummy" presStyleCnt="0"/>
      <dgm:spPr/>
    </dgm:pt>
    <dgm:pt modelId="{9FB7942C-2A36-47D2-8A6D-979AE590B49B}" type="pres">
      <dgm:prSet presAssocID="{9DC03F21-BED6-4B51-9D65-71360D809B66}" presName="sibTrans" presStyleLbl="sibTrans2D1" presStyleIdx="3" presStyleCnt="5"/>
      <dgm:spPr/>
    </dgm:pt>
    <dgm:pt modelId="{8648740D-CCC2-4679-AEEC-78FD69374AE9}" type="pres">
      <dgm:prSet presAssocID="{70D485AD-6038-4BAE-9838-84D517A20A2B}" presName="node" presStyleLbl="node1" presStyleIdx="4" presStyleCnt="5">
        <dgm:presLayoutVars>
          <dgm:bulletEnabled val="1"/>
        </dgm:presLayoutVars>
      </dgm:prSet>
      <dgm:spPr/>
    </dgm:pt>
    <dgm:pt modelId="{A6C292FD-086A-4566-9FBE-D7FD8D725438}" type="pres">
      <dgm:prSet presAssocID="{70D485AD-6038-4BAE-9838-84D517A20A2B}" presName="dummy" presStyleCnt="0"/>
      <dgm:spPr/>
    </dgm:pt>
    <dgm:pt modelId="{B3061133-6317-42B1-B159-5E6466D19DFA}" type="pres">
      <dgm:prSet presAssocID="{6DC79F61-FF8F-49E6-82E9-D9AFB5ECAAE6}" presName="sibTrans" presStyleLbl="sibTrans2D1" presStyleIdx="4" presStyleCnt="5"/>
      <dgm:spPr/>
    </dgm:pt>
  </dgm:ptLst>
  <dgm:cxnLst>
    <dgm:cxn modelId="{6F245612-4433-48CA-BE86-77813055706D}" type="presOf" srcId="{D2A4F74C-C46D-43A3-A2A0-3EA62AD791AB}" destId="{E46DEA03-1C15-497B-B069-84FC88716F6F}" srcOrd="0" destOrd="0" presId="urn:microsoft.com/office/officeart/2005/8/layout/radial6#1"/>
    <dgm:cxn modelId="{4293BA17-A874-452E-BDDF-83F87EE7BFDF}" type="presOf" srcId="{70D485AD-6038-4BAE-9838-84D517A20A2B}" destId="{8648740D-CCC2-4679-AEEC-78FD69374AE9}" srcOrd="0" destOrd="0" presId="urn:microsoft.com/office/officeart/2005/8/layout/radial6#1"/>
    <dgm:cxn modelId="{8302FB33-174C-42A2-BAB9-9F5EDA3BF9F6}" srcId="{B012B291-A616-4BC6-9370-CD9321A1E47C}" destId="{70D485AD-6038-4BAE-9838-84D517A20A2B}" srcOrd="4" destOrd="0" parTransId="{6AB377D4-6EA9-4048-9D0D-E8F683542D67}" sibTransId="{6DC79F61-FF8F-49E6-82E9-D9AFB5ECAAE6}"/>
    <dgm:cxn modelId="{1C450B3B-EA3E-4386-B92A-77869AAFC17C}" srcId="{B012B291-A616-4BC6-9370-CD9321A1E47C}" destId="{FF6ED301-4437-4961-940C-1414E305B443}" srcOrd="1" destOrd="0" parTransId="{E9C23FF0-2DE5-4CF7-8468-580C52063C76}" sibTransId="{C7F16E43-B57E-4D5D-B862-31AF3C49C101}"/>
    <dgm:cxn modelId="{F3E6A540-343A-4987-8DB5-19A365871F03}" type="presOf" srcId="{BCAE19AC-0635-41A0-B93E-14388F7990CC}" destId="{517ABFBA-4E0D-4BE7-B229-3797C115DB4D}" srcOrd="0" destOrd="0" presId="urn:microsoft.com/office/officeart/2005/8/layout/radial6#1"/>
    <dgm:cxn modelId="{5A8C4466-6E26-46DB-A406-424328F115C1}" type="presOf" srcId="{2BC19692-FE61-40A0-B3EB-251422C17EBE}" destId="{8FF77C59-D311-4785-BA98-C48284A4260C}" srcOrd="0" destOrd="0" presId="urn:microsoft.com/office/officeart/2005/8/layout/radial6#1"/>
    <dgm:cxn modelId="{3C04496F-2A06-4BDB-9741-92129005EF20}" type="presOf" srcId="{79161FB4-6960-4DBB-A08A-B58470EF0699}" destId="{63BBFADA-00AA-4C15-BB20-06DBBDBCCF18}" srcOrd="0" destOrd="0" presId="urn:microsoft.com/office/officeart/2005/8/layout/radial6#1"/>
    <dgm:cxn modelId="{18CE9571-BA0D-4FE7-8F25-D3384B0CF45A}" type="presOf" srcId="{FF6ED301-4437-4961-940C-1414E305B443}" destId="{331B85EC-7C50-4F61-806E-5DC3B2D805D8}" srcOrd="0" destOrd="0" presId="urn:microsoft.com/office/officeart/2005/8/layout/radial6#1"/>
    <dgm:cxn modelId="{EAADAB53-2922-4A04-A45D-5C072AA63610}" srcId="{B012B291-A616-4BC6-9370-CD9321A1E47C}" destId="{BCAE19AC-0635-41A0-B93E-14388F7990CC}" srcOrd="0" destOrd="0" parTransId="{72123EA6-FC30-4F3C-88BA-EDC0A05A3CD6}" sibTransId="{5B190AF3-AD8E-4B2F-B8C8-FD0DA40B2174}"/>
    <dgm:cxn modelId="{8108197A-1767-4DA8-A5BF-2183C308C01A}" srcId="{B012B291-A616-4BC6-9370-CD9321A1E47C}" destId="{2BC19692-FE61-40A0-B3EB-251422C17EBE}" srcOrd="2" destOrd="0" parTransId="{D7C288F0-BD73-4B0A-BC86-FCF9068109CD}" sibTransId="{D2A4F74C-C46D-43A3-A2A0-3EA62AD791AB}"/>
    <dgm:cxn modelId="{33DFCC8E-1281-4865-9A28-E8488A5A4833}" type="presOf" srcId="{FBCE9F03-15B4-48CA-938A-F65E2E0CC669}" destId="{3BBDBF18-A5B1-4F45-B9A2-1B10986488C1}" srcOrd="0" destOrd="0" presId="urn:microsoft.com/office/officeart/2005/8/layout/radial6#1"/>
    <dgm:cxn modelId="{ADD30092-13A6-4BAE-90D8-19018C63AC89}" srcId="{FBCE9F03-15B4-48CA-938A-F65E2E0CC669}" destId="{B012B291-A616-4BC6-9370-CD9321A1E47C}" srcOrd="0" destOrd="0" parTransId="{7A430C1E-AE3D-455B-A360-BEA348661141}" sibTransId="{F650A348-78AB-41CA-AC9A-6BFC915C4ACE}"/>
    <dgm:cxn modelId="{483FF996-C2BA-49CB-8AA6-01F0F6CC96F6}" srcId="{B012B291-A616-4BC6-9370-CD9321A1E47C}" destId="{79161FB4-6960-4DBB-A08A-B58470EF0699}" srcOrd="3" destOrd="0" parTransId="{1A004838-A180-48A7-959C-69B95C1116F5}" sibTransId="{9DC03F21-BED6-4B51-9D65-71360D809B66}"/>
    <dgm:cxn modelId="{6DF891EF-DC0A-43AE-970F-9040A5E3B34C}" type="presOf" srcId="{5B190AF3-AD8E-4B2F-B8C8-FD0DA40B2174}" destId="{AE8A46A3-FEA9-43A6-AF59-3B1111B88F1F}" srcOrd="0" destOrd="0" presId="urn:microsoft.com/office/officeart/2005/8/layout/radial6#1"/>
    <dgm:cxn modelId="{FFED8DF3-371A-4400-9FE2-0E980EBE4B86}" type="presOf" srcId="{6DC79F61-FF8F-49E6-82E9-D9AFB5ECAAE6}" destId="{B3061133-6317-42B1-B159-5E6466D19DFA}" srcOrd="0" destOrd="0" presId="urn:microsoft.com/office/officeart/2005/8/layout/radial6#1"/>
    <dgm:cxn modelId="{9F1FC6F4-70AB-4AAF-84F7-6ECB24AF30FA}" type="presOf" srcId="{B012B291-A616-4BC6-9370-CD9321A1E47C}" destId="{CBE46D69-316A-4A66-A2B7-94AAEAF8BAC2}" srcOrd="0" destOrd="0" presId="urn:microsoft.com/office/officeart/2005/8/layout/radial6#1"/>
    <dgm:cxn modelId="{793188F6-B1D7-4A23-92F2-77612CA6E3E0}" type="presOf" srcId="{9DC03F21-BED6-4B51-9D65-71360D809B66}" destId="{9FB7942C-2A36-47D2-8A6D-979AE590B49B}" srcOrd="0" destOrd="0" presId="urn:microsoft.com/office/officeart/2005/8/layout/radial6#1"/>
    <dgm:cxn modelId="{DB9286FB-9866-4781-A7CA-5840F7238690}" type="presOf" srcId="{C7F16E43-B57E-4D5D-B862-31AF3C49C101}" destId="{8B0863EE-CAF7-4726-A39C-624B18079FB1}" srcOrd="0" destOrd="0" presId="urn:microsoft.com/office/officeart/2005/8/layout/radial6#1"/>
    <dgm:cxn modelId="{D6DDB3AE-8050-4BC0-AE4B-CE99AE41B29B}" type="presParOf" srcId="{3BBDBF18-A5B1-4F45-B9A2-1B10986488C1}" destId="{CBE46D69-316A-4A66-A2B7-94AAEAF8BAC2}" srcOrd="0" destOrd="0" presId="urn:microsoft.com/office/officeart/2005/8/layout/radial6#1"/>
    <dgm:cxn modelId="{605C8572-254D-4E2D-BF72-BDAA37F16B9E}" type="presParOf" srcId="{3BBDBF18-A5B1-4F45-B9A2-1B10986488C1}" destId="{517ABFBA-4E0D-4BE7-B229-3797C115DB4D}" srcOrd="1" destOrd="0" presId="urn:microsoft.com/office/officeart/2005/8/layout/radial6#1"/>
    <dgm:cxn modelId="{56E2506A-D316-4CF8-AD6C-1ED820503617}" type="presParOf" srcId="{3BBDBF18-A5B1-4F45-B9A2-1B10986488C1}" destId="{C6EF502B-8380-47FD-98D9-143EE59B2338}" srcOrd="2" destOrd="0" presId="urn:microsoft.com/office/officeart/2005/8/layout/radial6#1"/>
    <dgm:cxn modelId="{97613DAC-CF62-4C98-978C-63EAE9AD7EF0}" type="presParOf" srcId="{3BBDBF18-A5B1-4F45-B9A2-1B10986488C1}" destId="{AE8A46A3-FEA9-43A6-AF59-3B1111B88F1F}" srcOrd="3" destOrd="0" presId="urn:microsoft.com/office/officeart/2005/8/layout/radial6#1"/>
    <dgm:cxn modelId="{16FF952D-0163-4139-8040-04812AB0308D}" type="presParOf" srcId="{3BBDBF18-A5B1-4F45-B9A2-1B10986488C1}" destId="{331B85EC-7C50-4F61-806E-5DC3B2D805D8}" srcOrd="4" destOrd="0" presId="urn:microsoft.com/office/officeart/2005/8/layout/radial6#1"/>
    <dgm:cxn modelId="{D43FD66F-BCA1-4D00-B921-21E79C78A1BC}" type="presParOf" srcId="{3BBDBF18-A5B1-4F45-B9A2-1B10986488C1}" destId="{45DBB55B-B2AE-496C-BD2C-0BEC4CCEAD35}" srcOrd="5" destOrd="0" presId="urn:microsoft.com/office/officeart/2005/8/layout/radial6#1"/>
    <dgm:cxn modelId="{6A28CEFE-362A-4070-B625-CD32784C2D4A}" type="presParOf" srcId="{3BBDBF18-A5B1-4F45-B9A2-1B10986488C1}" destId="{8B0863EE-CAF7-4726-A39C-624B18079FB1}" srcOrd="6" destOrd="0" presId="urn:microsoft.com/office/officeart/2005/8/layout/radial6#1"/>
    <dgm:cxn modelId="{724AE4F1-3977-41E1-AB5A-2D6E95E4F615}" type="presParOf" srcId="{3BBDBF18-A5B1-4F45-B9A2-1B10986488C1}" destId="{8FF77C59-D311-4785-BA98-C48284A4260C}" srcOrd="7" destOrd="0" presId="urn:microsoft.com/office/officeart/2005/8/layout/radial6#1"/>
    <dgm:cxn modelId="{5640FAA6-9D57-4153-BA02-1F6BFE3FC750}" type="presParOf" srcId="{3BBDBF18-A5B1-4F45-B9A2-1B10986488C1}" destId="{BDA8D1BA-B52A-48A1-8A61-2F4C1E52B1C7}" srcOrd="8" destOrd="0" presId="urn:microsoft.com/office/officeart/2005/8/layout/radial6#1"/>
    <dgm:cxn modelId="{BBA67032-3778-45D5-B54D-1A1483689629}" type="presParOf" srcId="{3BBDBF18-A5B1-4F45-B9A2-1B10986488C1}" destId="{E46DEA03-1C15-497B-B069-84FC88716F6F}" srcOrd="9" destOrd="0" presId="urn:microsoft.com/office/officeart/2005/8/layout/radial6#1"/>
    <dgm:cxn modelId="{0D356406-B4D4-41C2-9189-53FC994C41FC}" type="presParOf" srcId="{3BBDBF18-A5B1-4F45-B9A2-1B10986488C1}" destId="{63BBFADA-00AA-4C15-BB20-06DBBDBCCF18}" srcOrd="10" destOrd="0" presId="urn:microsoft.com/office/officeart/2005/8/layout/radial6#1"/>
    <dgm:cxn modelId="{AE0E0069-AE6F-4081-9102-AFFC2E884C46}" type="presParOf" srcId="{3BBDBF18-A5B1-4F45-B9A2-1B10986488C1}" destId="{4A41A6EC-390A-4B60-968E-BEFBF2E948EC}" srcOrd="11" destOrd="0" presId="urn:microsoft.com/office/officeart/2005/8/layout/radial6#1"/>
    <dgm:cxn modelId="{BA592172-3459-40FC-942B-0BFC29E1A9AE}" type="presParOf" srcId="{3BBDBF18-A5B1-4F45-B9A2-1B10986488C1}" destId="{9FB7942C-2A36-47D2-8A6D-979AE590B49B}" srcOrd="12" destOrd="0" presId="urn:microsoft.com/office/officeart/2005/8/layout/radial6#1"/>
    <dgm:cxn modelId="{042C80CB-32DC-44FD-96D9-AEA69ED02FF5}" type="presParOf" srcId="{3BBDBF18-A5B1-4F45-B9A2-1B10986488C1}" destId="{8648740D-CCC2-4679-AEEC-78FD69374AE9}" srcOrd="13" destOrd="0" presId="urn:microsoft.com/office/officeart/2005/8/layout/radial6#1"/>
    <dgm:cxn modelId="{C8E9BB5C-3227-4759-A0E2-4B8C6E939363}" type="presParOf" srcId="{3BBDBF18-A5B1-4F45-B9A2-1B10986488C1}" destId="{A6C292FD-086A-4566-9FBE-D7FD8D725438}" srcOrd="14" destOrd="0" presId="urn:microsoft.com/office/officeart/2005/8/layout/radial6#1"/>
    <dgm:cxn modelId="{9D58D01D-5AB2-490B-A920-F0DC78B0183B}" type="presParOf" srcId="{3BBDBF18-A5B1-4F45-B9A2-1B10986488C1}" destId="{B3061133-6317-42B1-B159-5E6466D19DFA}" srcOrd="15" destOrd="0" presId="urn:microsoft.com/office/officeart/2005/8/layout/radial6#1"/>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4F25D09E-403E-467B-80D8-6F88DD8DF791}" type="doc">
      <dgm:prSet loTypeId="urn:microsoft.com/office/officeart/2005/8/layout/funnel1" loCatId="relationship" qsTypeId="urn:microsoft.com/office/officeart/2005/8/quickstyle/simple1#7" qsCatId="simple" csTypeId="urn:microsoft.com/office/officeart/2005/8/colors/accent1_2#2" csCatId="accent1" phldr="1"/>
      <dgm:spPr/>
      <dgm:t>
        <a:bodyPr/>
        <a:lstStyle/>
        <a:p>
          <a:endParaRPr lang="zh-CN" altLang="en-US"/>
        </a:p>
      </dgm:t>
    </dgm:pt>
    <dgm:pt modelId="{6D23BA8F-CCBE-4A83-B0E1-CDF8C684BD26}" type="pres">
      <dgm:prSet presAssocID="{4F25D09E-403E-467B-80D8-6F88DD8DF791}" presName="Name0" presStyleCnt="0">
        <dgm:presLayoutVars>
          <dgm:chMax val="4"/>
          <dgm:resizeHandles val="exact"/>
        </dgm:presLayoutVars>
      </dgm:prSet>
      <dgm:spPr/>
    </dgm:pt>
  </dgm:ptLst>
  <dgm:cxnLst>
    <dgm:cxn modelId="{2BF034F4-64C3-48CC-8A40-C80091A338E5}" type="presOf" srcId="{4F25D09E-403E-467B-80D8-6F88DD8DF791}" destId="{6D23BA8F-CCBE-4A83-B0E1-CDF8C684BD26}" srcOrd="0" destOrd="0" presId="urn:microsoft.com/office/officeart/2005/8/layout/funnel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BA6E519D-E49C-4961-AE3F-B197181ACF55}" type="doc">
      <dgm:prSet loTypeId="urn:microsoft.com/office/officeart/2005/8/layout/vList3" loCatId="list" qsTypeId="urn:microsoft.com/office/officeart/2005/8/quickstyle/simple1" qsCatId="simple" csTypeId="urn:microsoft.com/office/officeart/2005/8/colors/colorful5" csCatId="colorful" phldr="1"/>
      <dgm:spPr/>
    </dgm:pt>
    <dgm:pt modelId="{361DB09E-FFE5-4504-BCA6-4BD8E40D99C7}">
      <dgm:prSet phldrT="[文本]"/>
      <dgm:spPr>
        <a:solidFill>
          <a:schemeClr val="bg1">
            <a:lumMod val="65000"/>
          </a:schemeClr>
        </a:solidFill>
      </dgm:spPr>
      <dgm:t>
        <a:bodyPr/>
        <a:lstStyle/>
        <a:p>
          <a:r>
            <a:rPr lang="zh-CN" altLang="en-US" dirty="0"/>
            <a:t>数据采集与存储</a:t>
          </a:r>
        </a:p>
      </dgm:t>
    </dgm:pt>
    <dgm:pt modelId="{43D44905-7C1D-493D-B230-F8229F4689B9}" type="parTrans" cxnId="{C7FD0BF1-0F48-4F04-99DB-88593752ED6F}">
      <dgm:prSet/>
      <dgm:spPr/>
      <dgm:t>
        <a:bodyPr/>
        <a:lstStyle/>
        <a:p>
          <a:endParaRPr lang="zh-CN" altLang="en-US"/>
        </a:p>
      </dgm:t>
    </dgm:pt>
    <dgm:pt modelId="{41F58912-90B8-4DBF-B942-4D07960D722F}" type="sibTrans" cxnId="{C7FD0BF1-0F48-4F04-99DB-88593752ED6F}">
      <dgm:prSet/>
      <dgm:spPr/>
      <dgm:t>
        <a:bodyPr/>
        <a:lstStyle/>
        <a:p>
          <a:endParaRPr lang="zh-CN" altLang="en-US"/>
        </a:p>
      </dgm:t>
    </dgm:pt>
    <dgm:pt modelId="{4BD5A93F-2561-426D-8FCA-1458ECD3C638}">
      <dgm:prSet phldrT="[文本]"/>
      <dgm:spPr>
        <a:solidFill>
          <a:schemeClr val="bg1">
            <a:lumMod val="65000"/>
          </a:schemeClr>
        </a:solidFill>
      </dgm:spPr>
      <dgm:t>
        <a:bodyPr/>
        <a:lstStyle/>
        <a:p>
          <a:r>
            <a:rPr lang="zh-CN" altLang="en-US" dirty="0"/>
            <a:t>数据驱动的数据挖掘</a:t>
          </a:r>
          <a:r>
            <a:rPr lang="en-US" altLang="zh-CN" dirty="0"/>
            <a:t>/</a:t>
          </a:r>
          <a:r>
            <a:rPr lang="zh-CN" altLang="en-US" dirty="0"/>
            <a:t>机器学习算法研究</a:t>
          </a:r>
        </a:p>
      </dgm:t>
    </dgm:pt>
    <dgm:pt modelId="{DBE89482-4C05-44AE-9DFD-5CC485D91000}" type="parTrans" cxnId="{ACD2068D-F4A5-40B7-97BA-7ABC4D47152E}">
      <dgm:prSet/>
      <dgm:spPr/>
      <dgm:t>
        <a:bodyPr/>
        <a:lstStyle/>
        <a:p>
          <a:endParaRPr lang="zh-CN" altLang="en-US"/>
        </a:p>
      </dgm:t>
    </dgm:pt>
    <dgm:pt modelId="{E773F549-844F-46FC-A74B-CD211AAF329A}" type="sibTrans" cxnId="{ACD2068D-F4A5-40B7-97BA-7ABC4D47152E}">
      <dgm:prSet/>
      <dgm:spPr/>
      <dgm:t>
        <a:bodyPr/>
        <a:lstStyle/>
        <a:p>
          <a:endParaRPr lang="zh-CN" altLang="en-US"/>
        </a:p>
      </dgm:t>
    </dgm:pt>
    <dgm:pt modelId="{FD300662-769E-4296-BBA5-F6279483C8DD}">
      <dgm:prSet phldrT="[文本]"/>
      <dgm:spPr/>
      <dgm:t>
        <a:bodyPr/>
        <a:lstStyle/>
        <a:p>
          <a:r>
            <a:rPr lang="zh-CN" altLang="en-US" dirty="0"/>
            <a:t>基于知识图谱的科学数据资源关联分析</a:t>
          </a:r>
        </a:p>
      </dgm:t>
    </dgm:pt>
    <dgm:pt modelId="{946B0537-A5A2-4DEE-BC67-4718C0182652}" type="parTrans" cxnId="{BEDE5E4B-4FB3-4364-BC0D-371961BB478C}">
      <dgm:prSet/>
      <dgm:spPr/>
      <dgm:t>
        <a:bodyPr/>
        <a:lstStyle/>
        <a:p>
          <a:endParaRPr lang="zh-CN" altLang="en-US"/>
        </a:p>
      </dgm:t>
    </dgm:pt>
    <dgm:pt modelId="{35258120-7975-43A6-98CB-234165A4A30E}" type="sibTrans" cxnId="{BEDE5E4B-4FB3-4364-BC0D-371961BB478C}">
      <dgm:prSet/>
      <dgm:spPr/>
      <dgm:t>
        <a:bodyPr/>
        <a:lstStyle/>
        <a:p>
          <a:endParaRPr lang="zh-CN" altLang="en-US"/>
        </a:p>
      </dgm:t>
    </dgm:pt>
    <dgm:pt modelId="{9591ED05-FD26-4D4D-A2E9-85E77A88DC28}">
      <dgm:prSet phldrT="[文本]"/>
      <dgm:spPr>
        <a:solidFill>
          <a:schemeClr val="bg1">
            <a:lumMod val="65000"/>
          </a:schemeClr>
        </a:solidFill>
      </dgm:spPr>
      <dgm:t>
        <a:bodyPr/>
        <a:lstStyle/>
        <a:p>
          <a:r>
            <a:rPr lang="zh-CN" altLang="en-US" dirty="0"/>
            <a:t>蠕变解析式</a:t>
          </a:r>
        </a:p>
      </dgm:t>
    </dgm:pt>
    <dgm:pt modelId="{5D5E88EE-9469-4F3F-94F6-3C4C70B5C182}" type="parTrans" cxnId="{E9B47AE8-7ADC-402B-BF1B-341890ADC5EE}">
      <dgm:prSet/>
      <dgm:spPr/>
      <dgm:t>
        <a:bodyPr/>
        <a:lstStyle/>
        <a:p>
          <a:endParaRPr lang="zh-CN" altLang="en-US"/>
        </a:p>
      </dgm:t>
    </dgm:pt>
    <dgm:pt modelId="{638B41C1-F70A-431D-8AFD-C42B70DCBC1B}" type="sibTrans" cxnId="{E9B47AE8-7ADC-402B-BF1B-341890ADC5EE}">
      <dgm:prSet/>
      <dgm:spPr/>
      <dgm:t>
        <a:bodyPr/>
        <a:lstStyle/>
        <a:p>
          <a:endParaRPr lang="zh-CN" altLang="en-US"/>
        </a:p>
      </dgm:t>
    </dgm:pt>
    <dgm:pt modelId="{4227BEA3-75B5-475A-8478-AA9173A1059B}" type="pres">
      <dgm:prSet presAssocID="{BA6E519D-E49C-4961-AE3F-B197181ACF55}" presName="linearFlow" presStyleCnt="0">
        <dgm:presLayoutVars>
          <dgm:dir/>
          <dgm:resizeHandles val="exact"/>
        </dgm:presLayoutVars>
      </dgm:prSet>
      <dgm:spPr/>
    </dgm:pt>
    <dgm:pt modelId="{557658C8-66E5-4FBD-A6DC-8EA1C72EAF3F}" type="pres">
      <dgm:prSet presAssocID="{361DB09E-FFE5-4504-BCA6-4BD8E40D99C7}" presName="composite" presStyleCnt="0"/>
      <dgm:spPr/>
    </dgm:pt>
    <dgm:pt modelId="{74C77656-9FF4-4C55-BF07-99C26FF3CA23}" type="pres">
      <dgm:prSet presAssocID="{361DB09E-FFE5-4504-BCA6-4BD8E40D99C7}" presName="imgShp" presStyleLbl="fgImgPlace1" presStyleIdx="0" presStyleCnt="4"/>
      <dgm:spPr/>
    </dgm:pt>
    <dgm:pt modelId="{9390A829-B889-4C66-9955-D944C92FD06C}" type="pres">
      <dgm:prSet presAssocID="{361DB09E-FFE5-4504-BCA6-4BD8E40D99C7}" presName="txShp" presStyleLbl="node1" presStyleIdx="0" presStyleCnt="4">
        <dgm:presLayoutVars>
          <dgm:bulletEnabled val="1"/>
        </dgm:presLayoutVars>
      </dgm:prSet>
      <dgm:spPr/>
    </dgm:pt>
    <dgm:pt modelId="{0BE86E69-C4D2-4FCA-89B9-7C81E3179913}" type="pres">
      <dgm:prSet presAssocID="{41F58912-90B8-4DBF-B942-4D07960D722F}" presName="spacing" presStyleCnt="0"/>
      <dgm:spPr/>
    </dgm:pt>
    <dgm:pt modelId="{BDBEEF9A-8369-4C67-9C4F-A3FAC7677FDF}" type="pres">
      <dgm:prSet presAssocID="{4BD5A93F-2561-426D-8FCA-1458ECD3C638}" presName="composite" presStyleCnt="0"/>
      <dgm:spPr/>
    </dgm:pt>
    <dgm:pt modelId="{0251EEBF-9464-46AC-89B2-C3BDE0C69794}" type="pres">
      <dgm:prSet presAssocID="{4BD5A93F-2561-426D-8FCA-1458ECD3C638}" presName="imgShp" presStyleLbl="fgImgPlace1" presStyleIdx="1" presStyleCnt="4"/>
      <dgm:spPr/>
    </dgm:pt>
    <dgm:pt modelId="{60BEE4DD-E300-49A6-A2C3-9CF47E8C140C}" type="pres">
      <dgm:prSet presAssocID="{4BD5A93F-2561-426D-8FCA-1458ECD3C638}" presName="txShp" presStyleLbl="node1" presStyleIdx="1" presStyleCnt="4">
        <dgm:presLayoutVars>
          <dgm:bulletEnabled val="1"/>
        </dgm:presLayoutVars>
      </dgm:prSet>
      <dgm:spPr/>
    </dgm:pt>
    <dgm:pt modelId="{9A90F6BB-E8FF-4FDB-BCCF-30DCD04BAE1F}" type="pres">
      <dgm:prSet presAssocID="{E773F549-844F-46FC-A74B-CD211AAF329A}" presName="spacing" presStyleCnt="0"/>
      <dgm:spPr/>
    </dgm:pt>
    <dgm:pt modelId="{5E75DEB9-7A9D-4345-8C6D-5C77176728B0}" type="pres">
      <dgm:prSet presAssocID="{FD300662-769E-4296-BBA5-F6279483C8DD}" presName="composite" presStyleCnt="0"/>
      <dgm:spPr/>
    </dgm:pt>
    <dgm:pt modelId="{246B34E3-BF76-4034-8BB2-0CB108DF9BBB}" type="pres">
      <dgm:prSet presAssocID="{FD300662-769E-4296-BBA5-F6279483C8DD}" presName="imgShp" presStyleLbl="fgImgPlace1" presStyleIdx="2" presStyleCnt="4"/>
      <dgm:spPr/>
    </dgm:pt>
    <dgm:pt modelId="{D8A636E5-2BCF-4192-BFE6-99F22DB563AB}" type="pres">
      <dgm:prSet presAssocID="{FD300662-769E-4296-BBA5-F6279483C8DD}" presName="txShp" presStyleLbl="node1" presStyleIdx="2" presStyleCnt="4">
        <dgm:presLayoutVars>
          <dgm:bulletEnabled val="1"/>
        </dgm:presLayoutVars>
      </dgm:prSet>
      <dgm:spPr/>
    </dgm:pt>
    <dgm:pt modelId="{D5B333ED-D2A7-4CD6-A7A6-F8004DD9F1E4}" type="pres">
      <dgm:prSet presAssocID="{35258120-7975-43A6-98CB-234165A4A30E}" presName="spacing" presStyleCnt="0"/>
      <dgm:spPr/>
    </dgm:pt>
    <dgm:pt modelId="{A4A97526-EA0E-4E04-A09D-035F07F68A82}" type="pres">
      <dgm:prSet presAssocID="{9591ED05-FD26-4D4D-A2E9-85E77A88DC28}" presName="composite" presStyleCnt="0"/>
      <dgm:spPr/>
    </dgm:pt>
    <dgm:pt modelId="{006C3D2A-9625-42DF-98FE-E7E6FF663109}" type="pres">
      <dgm:prSet presAssocID="{9591ED05-FD26-4D4D-A2E9-85E77A88DC28}" presName="imgShp" presStyleLbl="fgImgPlace1" presStyleIdx="3" presStyleCnt="4"/>
      <dgm:spPr/>
    </dgm:pt>
    <dgm:pt modelId="{C8BEEFE2-2082-438E-BFA5-5EE3F503602F}" type="pres">
      <dgm:prSet presAssocID="{9591ED05-FD26-4D4D-A2E9-85E77A88DC28}" presName="txShp" presStyleLbl="node1" presStyleIdx="3" presStyleCnt="4">
        <dgm:presLayoutVars>
          <dgm:bulletEnabled val="1"/>
        </dgm:presLayoutVars>
      </dgm:prSet>
      <dgm:spPr/>
    </dgm:pt>
  </dgm:ptLst>
  <dgm:cxnLst>
    <dgm:cxn modelId="{572B9D63-B859-4CE5-9374-FA99E8B10342}" type="presOf" srcId="{FD300662-769E-4296-BBA5-F6279483C8DD}" destId="{D8A636E5-2BCF-4192-BFE6-99F22DB563AB}" srcOrd="0" destOrd="0" presId="urn:microsoft.com/office/officeart/2005/8/layout/vList3"/>
    <dgm:cxn modelId="{09381846-7BA9-40CC-A176-E3E412929A46}" type="presOf" srcId="{4BD5A93F-2561-426D-8FCA-1458ECD3C638}" destId="{60BEE4DD-E300-49A6-A2C3-9CF47E8C140C}" srcOrd="0" destOrd="0" presId="urn:microsoft.com/office/officeart/2005/8/layout/vList3"/>
    <dgm:cxn modelId="{BEDE5E4B-4FB3-4364-BC0D-371961BB478C}" srcId="{BA6E519D-E49C-4961-AE3F-B197181ACF55}" destId="{FD300662-769E-4296-BBA5-F6279483C8DD}" srcOrd="2" destOrd="0" parTransId="{946B0537-A5A2-4DEE-BC67-4718C0182652}" sibTransId="{35258120-7975-43A6-98CB-234165A4A30E}"/>
    <dgm:cxn modelId="{ACD2068D-F4A5-40B7-97BA-7ABC4D47152E}" srcId="{BA6E519D-E49C-4961-AE3F-B197181ACF55}" destId="{4BD5A93F-2561-426D-8FCA-1458ECD3C638}" srcOrd="1" destOrd="0" parTransId="{DBE89482-4C05-44AE-9DFD-5CC485D91000}" sibTransId="{E773F549-844F-46FC-A74B-CD211AAF329A}"/>
    <dgm:cxn modelId="{93D48191-BAE0-437C-9B5B-322AB0D3EAD1}" type="presOf" srcId="{9591ED05-FD26-4D4D-A2E9-85E77A88DC28}" destId="{C8BEEFE2-2082-438E-BFA5-5EE3F503602F}" srcOrd="0" destOrd="0" presId="urn:microsoft.com/office/officeart/2005/8/layout/vList3"/>
    <dgm:cxn modelId="{700FB49C-418E-4193-B5F1-EFB14847BC1C}" type="presOf" srcId="{361DB09E-FFE5-4504-BCA6-4BD8E40D99C7}" destId="{9390A829-B889-4C66-9955-D944C92FD06C}" srcOrd="0" destOrd="0" presId="urn:microsoft.com/office/officeart/2005/8/layout/vList3"/>
    <dgm:cxn modelId="{417344A1-71E8-4FD5-87AB-CC6739A89457}" type="presOf" srcId="{BA6E519D-E49C-4961-AE3F-B197181ACF55}" destId="{4227BEA3-75B5-475A-8478-AA9173A1059B}" srcOrd="0" destOrd="0" presId="urn:microsoft.com/office/officeart/2005/8/layout/vList3"/>
    <dgm:cxn modelId="{E9B47AE8-7ADC-402B-BF1B-341890ADC5EE}" srcId="{BA6E519D-E49C-4961-AE3F-B197181ACF55}" destId="{9591ED05-FD26-4D4D-A2E9-85E77A88DC28}" srcOrd="3" destOrd="0" parTransId="{5D5E88EE-9469-4F3F-94F6-3C4C70B5C182}" sibTransId="{638B41C1-F70A-431D-8AFD-C42B70DCBC1B}"/>
    <dgm:cxn modelId="{C7FD0BF1-0F48-4F04-99DB-88593752ED6F}" srcId="{BA6E519D-E49C-4961-AE3F-B197181ACF55}" destId="{361DB09E-FFE5-4504-BCA6-4BD8E40D99C7}" srcOrd="0" destOrd="0" parTransId="{43D44905-7C1D-493D-B230-F8229F4689B9}" sibTransId="{41F58912-90B8-4DBF-B942-4D07960D722F}"/>
    <dgm:cxn modelId="{4853108E-B3EB-469A-A323-A36272918C57}" type="presParOf" srcId="{4227BEA3-75B5-475A-8478-AA9173A1059B}" destId="{557658C8-66E5-4FBD-A6DC-8EA1C72EAF3F}" srcOrd="0" destOrd="0" presId="urn:microsoft.com/office/officeart/2005/8/layout/vList3"/>
    <dgm:cxn modelId="{B5924AF3-73D2-4760-9892-9F0C78E54C0E}" type="presParOf" srcId="{557658C8-66E5-4FBD-A6DC-8EA1C72EAF3F}" destId="{74C77656-9FF4-4C55-BF07-99C26FF3CA23}" srcOrd="0" destOrd="0" presId="urn:microsoft.com/office/officeart/2005/8/layout/vList3"/>
    <dgm:cxn modelId="{CD5992D3-1ABC-4552-A801-D9049ED73CDD}" type="presParOf" srcId="{557658C8-66E5-4FBD-A6DC-8EA1C72EAF3F}" destId="{9390A829-B889-4C66-9955-D944C92FD06C}" srcOrd="1" destOrd="0" presId="urn:microsoft.com/office/officeart/2005/8/layout/vList3"/>
    <dgm:cxn modelId="{5E11412E-E7EA-49F4-9AD1-674C32F5A08F}" type="presParOf" srcId="{4227BEA3-75B5-475A-8478-AA9173A1059B}" destId="{0BE86E69-C4D2-4FCA-89B9-7C81E3179913}" srcOrd="1" destOrd="0" presId="urn:microsoft.com/office/officeart/2005/8/layout/vList3"/>
    <dgm:cxn modelId="{C8419216-33C0-426E-9C3B-A427E8C165A9}" type="presParOf" srcId="{4227BEA3-75B5-475A-8478-AA9173A1059B}" destId="{BDBEEF9A-8369-4C67-9C4F-A3FAC7677FDF}" srcOrd="2" destOrd="0" presId="urn:microsoft.com/office/officeart/2005/8/layout/vList3"/>
    <dgm:cxn modelId="{1824B758-B68A-4A2C-870B-E35BE233A07E}" type="presParOf" srcId="{BDBEEF9A-8369-4C67-9C4F-A3FAC7677FDF}" destId="{0251EEBF-9464-46AC-89B2-C3BDE0C69794}" srcOrd="0" destOrd="0" presId="urn:microsoft.com/office/officeart/2005/8/layout/vList3"/>
    <dgm:cxn modelId="{E957A8E1-D670-4CB6-902A-FD1ABB9F0210}" type="presParOf" srcId="{BDBEEF9A-8369-4C67-9C4F-A3FAC7677FDF}" destId="{60BEE4DD-E300-49A6-A2C3-9CF47E8C140C}" srcOrd="1" destOrd="0" presId="urn:microsoft.com/office/officeart/2005/8/layout/vList3"/>
    <dgm:cxn modelId="{02C57B6D-A27A-453F-ADBA-F9804806A871}" type="presParOf" srcId="{4227BEA3-75B5-475A-8478-AA9173A1059B}" destId="{9A90F6BB-E8FF-4FDB-BCCF-30DCD04BAE1F}" srcOrd="3" destOrd="0" presId="urn:microsoft.com/office/officeart/2005/8/layout/vList3"/>
    <dgm:cxn modelId="{02D966D2-3B6B-4455-87A9-73CE9ECA224A}" type="presParOf" srcId="{4227BEA3-75B5-475A-8478-AA9173A1059B}" destId="{5E75DEB9-7A9D-4345-8C6D-5C77176728B0}" srcOrd="4" destOrd="0" presId="urn:microsoft.com/office/officeart/2005/8/layout/vList3"/>
    <dgm:cxn modelId="{25255DA1-9E7D-41F4-AE20-3C899E2318B7}" type="presParOf" srcId="{5E75DEB9-7A9D-4345-8C6D-5C77176728B0}" destId="{246B34E3-BF76-4034-8BB2-0CB108DF9BBB}" srcOrd="0" destOrd="0" presId="urn:microsoft.com/office/officeart/2005/8/layout/vList3"/>
    <dgm:cxn modelId="{D09081AE-525D-484D-A6EE-ABDAC2612367}" type="presParOf" srcId="{5E75DEB9-7A9D-4345-8C6D-5C77176728B0}" destId="{D8A636E5-2BCF-4192-BFE6-99F22DB563AB}" srcOrd="1" destOrd="0" presId="urn:microsoft.com/office/officeart/2005/8/layout/vList3"/>
    <dgm:cxn modelId="{AACAC646-5368-4227-9D9C-04DB0FB2047F}" type="presParOf" srcId="{4227BEA3-75B5-475A-8478-AA9173A1059B}" destId="{D5B333ED-D2A7-4CD6-A7A6-F8004DD9F1E4}" srcOrd="5" destOrd="0" presId="urn:microsoft.com/office/officeart/2005/8/layout/vList3"/>
    <dgm:cxn modelId="{78F0A06E-8323-41B5-8BA9-BF8266791375}" type="presParOf" srcId="{4227BEA3-75B5-475A-8478-AA9173A1059B}" destId="{A4A97526-EA0E-4E04-A09D-035F07F68A82}" srcOrd="6" destOrd="0" presId="urn:microsoft.com/office/officeart/2005/8/layout/vList3"/>
    <dgm:cxn modelId="{156BB432-EB74-4F50-9C49-B30FE8ED32F2}" type="presParOf" srcId="{A4A97526-EA0E-4E04-A09D-035F07F68A82}" destId="{006C3D2A-9625-42DF-98FE-E7E6FF663109}" srcOrd="0" destOrd="0" presId="urn:microsoft.com/office/officeart/2005/8/layout/vList3"/>
    <dgm:cxn modelId="{6EC8BC62-EEA7-4115-87A6-940C1F4FD7D9}" type="presParOf" srcId="{A4A97526-EA0E-4E04-A09D-035F07F68A82}" destId="{C8BEEFE2-2082-438E-BFA5-5EE3F503602F}"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6A446059-C611-4C3D-8DAD-530F4600CB9F}" type="doc">
      <dgm:prSet loTypeId="urn:microsoft.com/office/officeart/2005/8/layout/venn1" loCatId="relationship" qsTypeId="urn:microsoft.com/office/officeart/2005/8/quickstyle/simple1" qsCatId="simple" csTypeId="urn:microsoft.com/office/officeart/2005/8/colors/colorful5" csCatId="colorful" phldr="1"/>
      <dgm:spPr/>
      <dgm:t>
        <a:bodyPr/>
        <a:lstStyle/>
        <a:p>
          <a:endParaRPr lang="zh-CN" altLang="en-US"/>
        </a:p>
      </dgm:t>
    </dgm:pt>
    <dgm:pt modelId="{7DEFCC1A-0029-493E-BD6C-C95389F18E96}">
      <dgm:prSet phldrT="[文本]"/>
      <dgm:spPr/>
      <dgm:t>
        <a:bodyPr/>
        <a:lstStyle/>
        <a:p>
          <a:r>
            <a:rPr lang="zh-CN" altLang="en-US" dirty="0"/>
            <a:t>文献</a:t>
          </a:r>
        </a:p>
      </dgm:t>
    </dgm:pt>
    <dgm:pt modelId="{C1C10B29-4E0E-4CA7-A913-2D461E71C9F1}" type="parTrans" cxnId="{C13A2000-44D8-476C-97BC-18079EC39BAB}">
      <dgm:prSet/>
      <dgm:spPr/>
      <dgm:t>
        <a:bodyPr/>
        <a:lstStyle/>
        <a:p>
          <a:endParaRPr lang="zh-CN" altLang="en-US"/>
        </a:p>
      </dgm:t>
    </dgm:pt>
    <dgm:pt modelId="{393D040D-864A-482B-8D6F-ABD2F715A4CD}" type="sibTrans" cxnId="{C13A2000-44D8-476C-97BC-18079EC39BAB}">
      <dgm:prSet/>
      <dgm:spPr/>
      <dgm:t>
        <a:bodyPr/>
        <a:lstStyle/>
        <a:p>
          <a:endParaRPr lang="zh-CN" altLang="en-US"/>
        </a:p>
      </dgm:t>
    </dgm:pt>
    <dgm:pt modelId="{9AC2108B-89E2-43B7-8F89-3403B4A04244}">
      <dgm:prSet phldrT="[文本]" phldr="1"/>
      <dgm:spPr/>
      <dgm:t>
        <a:bodyPr/>
        <a:lstStyle/>
        <a:p>
          <a:endParaRPr lang="zh-CN" altLang="en-US" dirty="0"/>
        </a:p>
      </dgm:t>
    </dgm:pt>
    <dgm:pt modelId="{660BE289-A501-4971-96C7-6ABEED7F1DA3}" type="parTrans" cxnId="{F9BFBA49-A941-45B2-95A9-99402BFC4F6C}">
      <dgm:prSet/>
      <dgm:spPr/>
      <dgm:t>
        <a:bodyPr/>
        <a:lstStyle/>
        <a:p>
          <a:endParaRPr lang="zh-CN" altLang="en-US"/>
        </a:p>
      </dgm:t>
    </dgm:pt>
    <dgm:pt modelId="{A2D188AE-51DF-4A6D-839F-19FEE4CB41E4}" type="sibTrans" cxnId="{F9BFBA49-A941-45B2-95A9-99402BFC4F6C}">
      <dgm:prSet/>
      <dgm:spPr/>
      <dgm:t>
        <a:bodyPr/>
        <a:lstStyle/>
        <a:p>
          <a:endParaRPr lang="zh-CN" altLang="en-US"/>
        </a:p>
      </dgm:t>
    </dgm:pt>
    <dgm:pt modelId="{3A249F3D-24C6-4C4E-B7A5-1ECC0F320D5B}">
      <dgm:prSet phldrT="[文本]"/>
      <dgm:spPr/>
      <dgm:t>
        <a:bodyPr/>
        <a:lstStyle/>
        <a:p>
          <a:r>
            <a:rPr lang="zh-CN" altLang="en-US" dirty="0"/>
            <a:t>数据</a:t>
          </a:r>
        </a:p>
      </dgm:t>
    </dgm:pt>
    <dgm:pt modelId="{B5648D4B-14DB-4638-8663-B531DCF8A6CC}" type="parTrans" cxnId="{AF3FF318-01A1-4FF4-A378-805EB5C2E644}">
      <dgm:prSet/>
      <dgm:spPr/>
      <dgm:t>
        <a:bodyPr/>
        <a:lstStyle/>
        <a:p>
          <a:endParaRPr lang="zh-CN" altLang="en-US"/>
        </a:p>
      </dgm:t>
    </dgm:pt>
    <dgm:pt modelId="{F479A524-1F50-450E-B10D-D8878F782E92}" type="sibTrans" cxnId="{AF3FF318-01A1-4FF4-A378-805EB5C2E644}">
      <dgm:prSet/>
      <dgm:spPr/>
      <dgm:t>
        <a:bodyPr/>
        <a:lstStyle/>
        <a:p>
          <a:endParaRPr lang="zh-CN" altLang="en-US"/>
        </a:p>
      </dgm:t>
    </dgm:pt>
    <dgm:pt modelId="{1183A6C8-E40D-4874-8BF6-EB03083E0185}">
      <dgm:prSet phldrT="[文本]" phldr="1"/>
      <dgm:spPr/>
      <dgm:t>
        <a:bodyPr/>
        <a:lstStyle/>
        <a:p>
          <a:endParaRPr lang="zh-CN" altLang="en-US"/>
        </a:p>
      </dgm:t>
    </dgm:pt>
    <dgm:pt modelId="{A27B4AD3-25E7-4944-8CB7-9A36B4317D2B}" type="parTrans" cxnId="{E921845F-8163-4060-A78D-F0A6827BD6DA}">
      <dgm:prSet/>
      <dgm:spPr/>
      <dgm:t>
        <a:bodyPr/>
        <a:lstStyle/>
        <a:p>
          <a:endParaRPr lang="zh-CN" altLang="en-US"/>
        </a:p>
      </dgm:t>
    </dgm:pt>
    <dgm:pt modelId="{852A4675-C92C-4D88-A68F-902EF650B7EF}" type="sibTrans" cxnId="{E921845F-8163-4060-A78D-F0A6827BD6DA}">
      <dgm:prSet/>
      <dgm:spPr/>
      <dgm:t>
        <a:bodyPr/>
        <a:lstStyle/>
        <a:p>
          <a:endParaRPr lang="zh-CN" altLang="en-US"/>
        </a:p>
      </dgm:t>
    </dgm:pt>
    <dgm:pt modelId="{9F132F59-EA6A-4787-B5CE-59BD250C896B}">
      <dgm:prSet phldrT="[文本]"/>
      <dgm:spPr/>
      <dgm:t>
        <a:bodyPr/>
        <a:lstStyle/>
        <a:p>
          <a:r>
            <a:rPr lang="zh-CN" altLang="en-US" dirty="0"/>
            <a:t>计算方法</a:t>
          </a:r>
        </a:p>
      </dgm:t>
    </dgm:pt>
    <dgm:pt modelId="{F2E333AE-55CB-4429-AEDD-B5C3D00F4634}" type="parTrans" cxnId="{9BEE3383-C232-4634-864D-8A609E999781}">
      <dgm:prSet/>
      <dgm:spPr/>
      <dgm:t>
        <a:bodyPr/>
        <a:lstStyle/>
        <a:p>
          <a:endParaRPr lang="zh-CN" altLang="en-US"/>
        </a:p>
      </dgm:t>
    </dgm:pt>
    <dgm:pt modelId="{09D8AC89-B021-4BF2-9986-6BA00209ED45}" type="sibTrans" cxnId="{9BEE3383-C232-4634-864D-8A609E999781}">
      <dgm:prSet/>
      <dgm:spPr/>
      <dgm:t>
        <a:bodyPr/>
        <a:lstStyle/>
        <a:p>
          <a:endParaRPr lang="zh-CN" altLang="en-US"/>
        </a:p>
      </dgm:t>
    </dgm:pt>
    <dgm:pt modelId="{67F276AF-445A-4D09-8EC6-CF681E64E47D}">
      <dgm:prSet phldrT="[文本]" phldr="1"/>
      <dgm:spPr/>
      <dgm:t>
        <a:bodyPr/>
        <a:lstStyle/>
        <a:p>
          <a:endParaRPr lang="zh-CN" altLang="en-US"/>
        </a:p>
      </dgm:t>
    </dgm:pt>
    <dgm:pt modelId="{E41A0F22-2F9C-43B9-84C0-88251BE6C6C9}" type="parTrans" cxnId="{C05C05A8-790C-4CA6-98CA-C6E93F2AA452}">
      <dgm:prSet/>
      <dgm:spPr/>
      <dgm:t>
        <a:bodyPr/>
        <a:lstStyle/>
        <a:p>
          <a:endParaRPr lang="zh-CN" altLang="en-US"/>
        </a:p>
      </dgm:t>
    </dgm:pt>
    <dgm:pt modelId="{C2B0B998-3F0F-4FD6-B9B9-AFA023388A47}" type="sibTrans" cxnId="{C05C05A8-790C-4CA6-98CA-C6E93F2AA452}">
      <dgm:prSet/>
      <dgm:spPr/>
      <dgm:t>
        <a:bodyPr/>
        <a:lstStyle/>
        <a:p>
          <a:endParaRPr lang="zh-CN" altLang="en-US"/>
        </a:p>
      </dgm:t>
    </dgm:pt>
    <dgm:pt modelId="{1462D98D-297F-4378-9CBD-19A7AC4E0588}">
      <dgm:prSet phldrT="[文本]"/>
      <dgm:spPr/>
      <dgm:t>
        <a:bodyPr/>
        <a:lstStyle/>
        <a:p>
          <a:r>
            <a:rPr lang="zh-CN" altLang="en-US" dirty="0"/>
            <a:t>用户</a:t>
          </a:r>
        </a:p>
      </dgm:t>
    </dgm:pt>
    <dgm:pt modelId="{62A81EAB-163F-4CFB-AB0E-CBCD685C3F31}" type="parTrans" cxnId="{87A8A3CE-D7C6-4CC3-B227-E2FD41332212}">
      <dgm:prSet/>
      <dgm:spPr/>
      <dgm:t>
        <a:bodyPr/>
        <a:lstStyle/>
        <a:p>
          <a:endParaRPr lang="zh-CN" altLang="en-US"/>
        </a:p>
      </dgm:t>
    </dgm:pt>
    <dgm:pt modelId="{C6622ECA-B243-41F0-8650-DCFBE75AD632}" type="sibTrans" cxnId="{87A8A3CE-D7C6-4CC3-B227-E2FD41332212}">
      <dgm:prSet/>
      <dgm:spPr/>
      <dgm:t>
        <a:bodyPr/>
        <a:lstStyle/>
        <a:p>
          <a:endParaRPr lang="zh-CN" altLang="en-US"/>
        </a:p>
      </dgm:t>
    </dgm:pt>
    <dgm:pt modelId="{50583D64-277F-4B0B-8988-2470B12AB558}">
      <dgm:prSet phldrT="[文本]" phldr="1"/>
      <dgm:spPr/>
      <dgm:t>
        <a:bodyPr/>
        <a:lstStyle/>
        <a:p>
          <a:endParaRPr lang="zh-CN" altLang="en-US"/>
        </a:p>
      </dgm:t>
    </dgm:pt>
    <dgm:pt modelId="{6FF2F914-9B00-4C32-9C2B-6EAA6A165D76}" type="parTrans" cxnId="{F3F4C781-923C-4B57-B221-258897D5CE51}">
      <dgm:prSet/>
      <dgm:spPr/>
      <dgm:t>
        <a:bodyPr/>
        <a:lstStyle/>
        <a:p>
          <a:endParaRPr lang="zh-CN" altLang="en-US"/>
        </a:p>
      </dgm:t>
    </dgm:pt>
    <dgm:pt modelId="{B800785C-9C72-483D-8CF1-ED4277C5CFB1}" type="sibTrans" cxnId="{F3F4C781-923C-4B57-B221-258897D5CE51}">
      <dgm:prSet/>
      <dgm:spPr/>
      <dgm:t>
        <a:bodyPr/>
        <a:lstStyle/>
        <a:p>
          <a:endParaRPr lang="zh-CN" altLang="en-US"/>
        </a:p>
      </dgm:t>
    </dgm:pt>
    <dgm:pt modelId="{3F84A88E-52D1-4AAF-8F78-5E1F661BB61B}" type="pres">
      <dgm:prSet presAssocID="{6A446059-C611-4C3D-8DAD-530F4600CB9F}" presName="compositeShape" presStyleCnt="0">
        <dgm:presLayoutVars>
          <dgm:chMax val="7"/>
          <dgm:dir/>
          <dgm:resizeHandles val="exact"/>
        </dgm:presLayoutVars>
      </dgm:prSet>
      <dgm:spPr/>
    </dgm:pt>
    <dgm:pt modelId="{781C7C5F-26DF-4786-B470-3ADC5868A24E}" type="pres">
      <dgm:prSet presAssocID="{7DEFCC1A-0029-493E-BD6C-C95389F18E96}" presName="circ1" presStyleLbl="vennNode1" presStyleIdx="0" presStyleCnt="4"/>
      <dgm:spPr/>
    </dgm:pt>
    <dgm:pt modelId="{FB1353CC-8C8B-4704-B893-1BF90AEF0DCD}" type="pres">
      <dgm:prSet presAssocID="{7DEFCC1A-0029-493E-BD6C-C95389F18E96}" presName="circ1Tx" presStyleLbl="revTx" presStyleIdx="0" presStyleCnt="0">
        <dgm:presLayoutVars>
          <dgm:chMax val="0"/>
          <dgm:chPref val="0"/>
          <dgm:bulletEnabled val="1"/>
        </dgm:presLayoutVars>
      </dgm:prSet>
      <dgm:spPr/>
    </dgm:pt>
    <dgm:pt modelId="{2DCFACB0-A485-4C79-B84A-BCB7AE6FEC3E}" type="pres">
      <dgm:prSet presAssocID="{3A249F3D-24C6-4C4E-B7A5-1ECC0F320D5B}" presName="circ2" presStyleLbl="vennNode1" presStyleIdx="1" presStyleCnt="4"/>
      <dgm:spPr/>
    </dgm:pt>
    <dgm:pt modelId="{15C88B51-79BA-4832-AEC8-4E35CDD64F90}" type="pres">
      <dgm:prSet presAssocID="{3A249F3D-24C6-4C4E-B7A5-1ECC0F320D5B}" presName="circ2Tx" presStyleLbl="revTx" presStyleIdx="0" presStyleCnt="0">
        <dgm:presLayoutVars>
          <dgm:chMax val="0"/>
          <dgm:chPref val="0"/>
          <dgm:bulletEnabled val="1"/>
        </dgm:presLayoutVars>
      </dgm:prSet>
      <dgm:spPr/>
    </dgm:pt>
    <dgm:pt modelId="{A9E12AAB-03B9-4C6F-A61C-DA0042C9EA42}" type="pres">
      <dgm:prSet presAssocID="{9F132F59-EA6A-4787-B5CE-59BD250C896B}" presName="circ3" presStyleLbl="vennNode1" presStyleIdx="2" presStyleCnt="4"/>
      <dgm:spPr/>
    </dgm:pt>
    <dgm:pt modelId="{2AD649E4-B56A-458F-813B-B040A6B83254}" type="pres">
      <dgm:prSet presAssocID="{9F132F59-EA6A-4787-B5CE-59BD250C896B}" presName="circ3Tx" presStyleLbl="revTx" presStyleIdx="0" presStyleCnt="0">
        <dgm:presLayoutVars>
          <dgm:chMax val="0"/>
          <dgm:chPref val="0"/>
          <dgm:bulletEnabled val="1"/>
        </dgm:presLayoutVars>
      </dgm:prSet>
      <dgm:spPr/>
    </dgm:pt>
    <dgm:pt modelId="{E22F8C3A-FD0D-4DA2-A102-8CDF560E01DF}" type="pres">
      <dgm:prSet presAssocID="{1462D98D-297F-4378-9CBD-19A7AC4E0588}" presName="circ4" presStyleLbl="vennNode1" presStyleIdx="3" presStyleCnt="4"/>
      <dgm:spPr/>
    </dgm:pt>
    <dgm:pt modelId="{1F810E24-7FC6-412B-9486-93604AD37EBA}" type="pres">
      <dgm:prSet presAssocID="{1462D98D-297F-4378-9CBD-19A7AC4E0588}" presName="circ4Tx" presStyleLbl="revTx" presStyleIdx="0" presStyleCnt="0">
        <dgm:presLayoutVars>
          <dgm:chMax val="0"/>
          <dgm:chPref val="0"/>
          <dgm:bulletEnabled val="1"/>
        </dgm:presLayoutVars>
      </dgm:prSet>
      <dgm:spPr/>
    </dgm:pt>
  </dgm:ptLst>
  <dgm:cxnLst>
    <dgm:cxn modelId="{C13A2000-44D8-476C-97BC-18079EC39BAB}" srcId="{6A446059-C611-4C3D-8DAD-530F4600CB9F}" destId="{7DEFCC1A-0029-493E-BD6C-C95389F18E96}" srcOrd="0" destOrd="0" parTransId="{C1C10B29-4E0E-4CA7-A913-2D461E71C9F1}" sibTransId="{393D040D-864A-482B-8D6F-ABD2F715A4CD}"/>
    <dgm:cxn modelId="{F1AE1803-CFC2-4C34-9CB5-B2B230657740}" type="presOf" srcId="{7DEFCC1A-0029-493E-BD6C-C95389F18E96}" destId="{FB1353CC-8C8B-4704-B893-1BF90AEF0DCD}" srcOrd="1" destOrd="0" presId="urn:microsoft.com/office/officeart/2005/8/layout/venn1"/>
    <dgm:cxn modelId="{53FCA514-F4A7-4212-8E71-5CA1BC14BA94}" type="presOf" srcId="{9AC2108B-89E2-43B7-8F89-3403B4A04244}" destId="{781C7C5F-26DF-4786-B470-3ADC5868A24E}" srcOrd="0" destOrd="1" presId="urn:microsoft.com/office/officeart/2005/8/layout/venn1"/>
    <dgm:cxn modelId="{F8222315-88F9-4004-8C3C-47AAFC32663E}" type="presOf" srcId="{9AC2108B-89E2-43B7-8F89-3403B4A04244}" destId="{FB1353CC-8C8B-4704-B893-1BF90AEF0DCD}" srcOrd="1" destOrd="1" presId="urn:microsoft.com/office/officeart/2005/8/layout/venn1"/>
    <dgm:cxn modelId="{AF3FF318-01A1-4FF4-A378-805EB5C2E644}" srcId="{6A446059-C611-4C3D-8DAD-530F4600CB9F}" destId="{3A249F3D-24C6-4C4E-B7A5-1ECC0F320D5B}" srcOrd="1" destOrd="0" parTransId="{B5648D4B-14DB-4638-8663-B531DCF8A6CC}" sibTransId="{F479A524-1F50-450E-B10D-D8878F782E92}"/>
    <dgm:cxn modelId="{B9040A1A-0DCE-4574-A852-32243B7031FA}" type="presOf" srcId="{9F132F59-EA6A-4787-B5CE-59BD250C896B}" destId="{2AD649E4-B56A-458F-813B-B040A6B83254}" srcOrd="1" destOrd="0" presId="urn:microsoft.com/office/officeart/2005/8/layout/venn1"/>
    <dgm:cxn modelId="{DDF35231-5C6C-4406-B1A8-658BDD61ADF3}" type="presOf" srcId="{1462D98D-297F-4378-9CBD-19A7AC4E0588}" destId="{E22F8C3A-FD0D-4DA2-A102-8CDF560E01DF}" srcOrd="0" destOrd="0" presId="urn:microsoft.com/office/officeart/2005/8/layout/venn1"/>
    <dgm:cxn modelId="{E921845F-8163-4060-A78D-F0A6827BD6DA}" srcId="{3A249F3D-24C6-4C4E-B7A5-1ECC0F320D5B}" destId="{1183A6C8-E40D-4874-8BF6-EB03083E0185}" srcOrd="0" destOrd="0" parTransId="{A27B4AD3-25E7-4944-8CB7-9A36B4317D2B}" sibTransId="{852A4675-C92C-4D88-A68F-902EF650B7EF}"/>
    <dgm:cxn modelId="{E7331145-006C-4B11-A9AF-98E45BF7435B}" type="presOf" srcId="{9F132F59-EA6A-4787-B5CE-59BD250C896B}" destId="{A9E12AAB-03B9-4C6F-A61C-DA0042C9EA42}" srcOrd="0" destOrd="0" presId="urn:microsoft.com/office/officeart/2005/8/layout/venn1"/>
    <dgm:cxn modelId="{F9BFBA49-A941-45B2-95A9-99402BFC4F6C}" srcId="{7DEFCC1A-0029-493E-BD6C-C95389F18E96}" destId="{9AC2108B-89E2-43B7-8F89-3403B4A04244}" srcOrd="0" destOrd="0" parTransId="{660BE289-A501-4971-96C7-6ABEED7F1DA3}" sibTransId="{A2D188AE-51DF-4A6D-839F-19FEE4CB41E4}"/>
    <dgm:cxn modelId="{531E4C6A-717B-471E-B18D-93C587A0A6B0}" type="presOf" srcId="{50583D64-277F-4B0B-8988-2470B12AB558}" destId="{E22F8C3A-FD0D-4DA2-A102-8CDF560E01DF}" srcOrd="0" destOrd="1" presId="urn:microsoft.com/office/officeart/2005/8/layout/venn1"/>
    <dgm:cxn modelId="{107F0352-29B8-4A32-B988-62D9A6076EFC}" type="presOf" srcId="{1183A6C8-E40D-4874-8BF6-EB03083E0185}" destId="{2DCFACB0-A485-4C79-B84A-BCB7AE6FEC3E}" srcOrd="0" destOrd="1" presId="urn:microsoft.com/office/officeart/2005/8/layout/venn1"/>
    <dgm:cxn modelId="{50E93A7B-9E21-48D5-A17D-A421065F9A7F}" type="presOf" srcId="{7DEFCC1A-0029-493E-BD6C-C95389F18E96}" destId="{781C7C5F-26DF-4786-B470-3ADC5868A24E}" srcOrd="0" destOrd="0" presId="urn:microsoft.com/office/officeart/2005/8/layout/venn1"/>
    <dgm:cxn modelId="{BF62C07B-0CFE-4E5D-A65D-4802AB8008ED}" type="presOf" srcId="{1462D98D-297F-4378-9CBD-19A7AC4E0588}" destId="{1F810E24-7FC6-412B-9486-93604AD37EBA}" srcOrd="1" destOrd="0" presId="urn:microsoft.com/office/officeart/2005/8/layout/venn1"/>
    <dgm:cxn modelId="{3275837C-C355-4539-8E1E-78F5C7834AD2}" type="presOf" srcId="{1183A6C8-E40D-4874-8BF6-EB03083E0185}" destId="{15C88B51-79BA-4832-AEC8-4E35CDD64F90}" srcOrd="1" destOrd="1" presId="urn:microsoft.com/office/officeart/2005/8/layout/venn1"/>
    <dgm:cxn modelId="{F3F4C781-923C-4B57-B221-258897D5CE51}" srcId="{1462D98D-297F-4378-9CBD-19A7AC4E0588}" destId="{50583D64-277F-4B0B-8988-2470B12AB558}" srcOrd="0" destOrd="0" parTransId="{6FF2F914-9B00-4C32-9C2B-6EAA6A165D76}" sibTransId="{B800785C-9C72-483D-8CF1-ED4277C5CFB1}"/>
    <dgm:cxn modelId="{9BEE3383-C232-4634-864D-8A609E999781}" srcId="{6A446059-C611-4C3D-8DAD-530F4600CB9F}" destId="{9F132F59-EA6A-4787-B5CE-59BD250C896B}" srcOrd="2" destOrd="0" parTransId="{F2E333AE-55CB-4429-AEDD-B5C3D00F4634}" sibTransId="{09D8AC89-B021-4BF2-9986-6BA00209ED45}"/>
    <dgm:cxn modelId="{8D157683-E7B0-4F36-B5F0-1BC1BB5434E3}" type="presOf" srcId="{67F276AF-445A-4D09-8EC6-CF681E64E47D}" destId="{A9E12AAB-03B9-4C6F-A61C-DA0042C9EA42}" srcOrd="0" destOrd="1" presId="urn:microsoft.com/office/officeart/2005/8/layout/venn1"/>
    <dgm:cxn modelId="{C05C05A8-790C-4CA6-98CA-C6E93F2AA452}" srcId="{9F132F59-EA6A-4787-B5CE-59BD250C896B}" destId="{67F276AF-445A-4D09-8EC6-CF681E64E47D}" srcOrd="0" destOrd="0" parTransId="{E41A0F22-2F9C-43B9-84C0-88251BE6C6C9}" sibTransId="{C2B0B998-3F0F-4FD6-B9B9-AFA023388A47}"/>
    <dgm:cxn modelId="{EBA51EAD-4D4C-4A40-B9AA-393F2D20A3BC}" type="presOf" srcId="{6A446059-C611-4C3D-8DAD-530F4600CB9F}" destId="{3F84A88E-52D1-4AAF-8F78-5E1F661BB61B}" srcOrd="0" destOrd="0" presId="urn:microsoft.com/office/officeart/2005/8/layout/venn1"/>
    <dgm:cxn modelId="{1F72C4AF-AEFB-432E-A1BE-D819DB3EB120}" type="presOf" srcId="{67F276AF-445A-4D09-8EC6-CF681E64E47D}" destId="{2AD649E4-B56A-458F-813B-B040A6B83254}" srcOrd="1" destOrd="1" presId="urn:microsoft.com/office/officeart/2005/8/layout/venn1"/>
    <dgm:cxn modelId="{3BD178B8-C0A0-4E77-BA49-2D4886A663CE}" type="presOf" srcId="{50583D64-277F-4B0B-8988-2470B12AB558}" destId="{1F810E24-7FC6-412B-9486-93604AD37EBA}" srcOrd="1" destOrd="1" presId="urn:microsoft.com/office/officeart/2005/8/layout/venn1"/>
    <dgm:cxn modelId="{87A8A3CE-D7C6-4CC3-B227-E2FD41332212}" srcId="{6A446059-C611-4C3D-8DAD-530F4600CB9F}" destId="{1462D98D-297F-4378-9CBD-19A7AC4E0588}" srcOrd="3" destOrd="0" parTransId="{62A81EAB-163F-4CFB-AB0E-CBCD685C3F31}" sibTransId="{C6622ECA-B243-41F0-8650-DCFBE75AD632}"/>
    <dgm:cxn modelId="{35DF49DB-919C-4075-9A37-1B877E3468F2}" type="presOf" srcId="{3A249F3D-24C6-4C4E-B7A5-1ECC0F320D5B}" destId="{2DCFACB0-A485-4C79-B84A-BCB7AE6FEC3E}" srcOrd="0" destOrd="0" presId="urn:microsoft.com/office/officeart/2005/8/layout/venn1"/>
    <dgm:cxn modelId="{B11399EF-251A-472C-8D96-3EA2F9B53C7F}" type="presOf" srcId="{3A249F3D-24C6-4C4E-B7A5-1ECC0F320D5B}" destId="{15C88B51-79BA-4832-AEC8-4E35CDD64F90}" srcOrd="1" destOrd="0" presId="urn:microsoft.com/office/officeart/2005/8/layout/venn1"/>
    <dgm:cxn modelId="{FA1B1638-C11A-4A57-8793-C38A3BC29D2C}" type="presParOf" srcId="{3F84A88E-52D1-4AAF-8F78-5E1F661BB61B}" destId="{781C7C5F-26DF-4786-B470-3ADC5868A24E}" srcOrd="0" destOrd="0" presId="urn:microsoft.com/office/officeart/2005/8/layout/venn1"/>
    <dgm:cxn modelId="{70B2CB58-0DDE-4ABE-A5CC-40C1C8115C47}" type="presParOf" srcId="{3F84A88E-52D1-4AAF-8F78-5E1F661BB61B}" destId="{FB1353CC-8C8B-4704-B893-1BF90AEF0DCD}" srcOrd="1" destOrd="0" presId="urn:microsoft.com/office/officeart/2005/8/layout/venn1"/>
    <dgm:cxn modelId="{70B129C1-7EF3-4942-A315-6D1D8B396C00}" type="presParOf" srcId="{3F84A88E-52D1-4AAF-8F78-5E1F661BB61B}" destId="{2DCFACB0-A485-4C79-B84A-BCB7AE6FEC3E}" srcOrd="2" destOrd="0" presId="urn:microsoft.com/office/officeart/2005/8/layout/venn1"/>
    <dgm:cxn modelId="{DB4CF7E9-4C00-4491-9A35-DB57B1DC40F7}" type="presParOf" srcId="{3F84A88E-52D1-4AAF-8F78-5E1F661BB61B}" destId="{15C88B51-79BA-4832-AEC8-4E35CDD64F90}" srcOrd="3" destOrd="0" presId="urn:microsoft.com/office/officeart/2005/8/layout/venn1"/>
    <dgm:cxn modelId="{1D6967DB-9FF4-4178-B2EC-1F355DE867B2}" type="presParOf" srcId="{3F84A88E-52D1-4AAF-8F78-5E1F661BB61B}" destId="{A9E12AAB-03B9-4C6F-A61C-DA0042C9EA42}" srcOrd="4" destOrd="0" presId="urn:microsoft.com/office/officeart/2005/8/layout/venn1"/>
    <dgm:cxn modelId="{FD6B11AB-61E1-4F87-8A63-B057E9E9FAB8}" type="presParOf" srcId="{3F84A88E-52D1-4AAF-8F78-5E1F661BB61B}" destId="{2AD649E4-B56A-458F-813B-B040A6B83254}" srcOrd="5" destOrd="0" presId="urn:microsoft.com/office/officeart/2005/8/layout/venn1"/>
    <dgm:cxn modelId="{7740DF34-A169-41CC-A3C5-179BFF6F62FE}" type="presParOf" srcId="{3F84A88E-52D1-4AAF-8F78-5E1F661BB61B}" destId="{E22F8C3A-FD0D-4DA2-A102-8CDF560E01DF}" srcOrd="6" destOrd="0" presId="urn:microsoft.com/office/officeart/2005/8/layout/venn1"/>
    <dgm:cxn modelId="{6F8D7EEE-79ED-4D05-BD33-F4B04800CFBF}" type="presParOf" srcId="{3F84A88E-52D1-4AAF-8F78-5E1F661BB61B}" destId="{1F810E24-7FC6-412B-9486-93604AD37EBA}" srcOrd="7" destOrd="0" presId="urn:microsoft.com/office/officeart/2005/8/layout/venn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A831F6-224E-4255-B33E-DD2359E3B625}">
      <dsp:nvSpPr>
        <dsp:cNvPr id="0" name=""/>
        <dsp:cNvSpPr/>
      </dsp:nvSpPr>
      <dsp:spPr>
        <a:xfrm>
          <a:off x="0" y="165314"/>
          <a:ext cx="5904656" cy="948299"/>
        </a:xfrm>
        <a:prstGeom prst="roundRect">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en-US" altLang="zh-CN" sz="3400" kern="1200" dirty="0">
              <a:latin typeface="+mj-ea"/>
              <a:ea typeface="+mj-ea"/>
            </a:rPr>
            <a:t>1.</a:t>
          </a:r>
          <a:r>
            <a:rPr lang="zh-CN" altLang="en-US" sz="3400" kern="1200" dirty="0">
              <a:latin typeface="+mj-ea"/>
              <a:ea typeface="+mj-ea"/>
            </a:rPr>
            <a:t>整体工作计划</a:t>
          </a:r>
        </a:p>
      </dsp:txBody>
      <dsp:txXfrm>
        <a:off x="46292" y="211606"/>
        <a:ext cx="5812072" cy="855715"/>
      </dsp:txXfrm>
    </dsp:sp>
    <dsp:sp modelId="{0BD9CFF3-BD5C-4496-A5C0-71614AF6C6BB}">
      <dsp:nvSpPr>
        <dsp:cNvPr id="0" name=""/>
        <dsp:cNvSpPr/>
      </dsp:nvSpPr>
      <dsp:spPr>
        <a:xfrm>
          <a:off x="0" y="1298078"/>
          <a:ext cx="5904656" cy="866727"/>
        </a:xfrm>
        <a:prstGeom prst="roundRect">
          <a:avLst/>
        </a:prstGeom>
        <a:solidFill>
          <a:schemeClr val="accent3">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en-US" altLang="zh-CN" sz="3400" kern="1200" dirty="0"/>
            <a:t>2.</a:t>
          </a:r>
          <a:r>
            <a:rPr lang="zh-CN" altLang="en-US" sz="3400" kern="1200" dirty="0"/>
            <a:t>最新工作进展</a:t>
          </a:r>
        </a:p>
      </dsp:txBody>
      <dsp:txXfrm>
        <a:off x="42310" y="1340388"/>
        <a:ext cx="5820036" cy="782107"/>
      </dsp:txXfrm>
    </dsp:sp>
    <dsp:sp modelId="{25B85B47-B55F-40A6-95E0-5ED6A9B870BF}">
      <dsp:nvSpPr>
        <dsp:cNvPr id="0" name=""/>
        <dsp:cNvSpPr/>
      </dsp:nvSpPr>
      <dsp:spPr>
        <a:xfrm>
          <a:off x="0" y="2377227"/>
          <a:ext cx="5904656" cy="1047335"/>
        </a:xfrm>
        <a:prstGeom prst="roundRect">
          <a:avLst/>
        </a:prstGeom>
        <a:solidFill>
          <a:schemeClr val="bg2">
            <a:lumMod val="60000"/>
            <a:lumOff val="40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en-US" altLang="zh-CN" sz="3400" kern="1200" dirty="0"/>
            <a:t>3.</a:t>
          </a:r>
          <a:r>
            <a:rPr lang="zh-CN" altLang="en-US" sz="3400" kern="1200" dirty="0"/>
            <a:t>未来工作</a:t>
          </a:r>
          <a:r>
            <a:rPr lang="zh-Hans" altLang="en-US" sz="3400" b="0" kern="1200" dirty="0">
              <a:latin typeface="宋体" panose="02010600030101010101" pitchFamily="2" charset="-122"/>
              <a:ea typeface="宋体" panose="02010600030101010101" pitchFamily="2" charset="-122"/>
            </a:rPr>
            <a:t>计划</a:t>
          </a:r>
          <a:endParaRPr lang="zh-CN" altLang="en-US" sz="3400" b="0" kern="1200" dirty="0">
            <a:latin typeface="宋体" panose="02010600030101010101" pitchFamily="2" charset="-122"/>
            <a:ea typeface="宋体" panose="02010600030101010101" pitchFamily="2" charset="-122"/>
          </a:endParaRPr>
        </a:p>
      </dsp:txBody>
      <dsp:txXfrm>
        <a:off x="51127" y="2428354"/>
        <a:ext cx="5802402" cy="945081"/>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BAF608B-8F8D-4BEF-8CC5-DFCC52CD4FC2}">
      <dsp:nvSpPr>
        <dsp:cNvPr id="0" name=""/>
        <dsp:cNvSpPr/>
      </dsp:nvSpPr>
      <dsp:spPr>
        <a:xfrm>
          <a:off x="755086" y="476"/>
          <a:ext cx="891020" cy="891020"/>
        </a:xfrm>
        <a:prstGeom prst="ellipse">
          <a:avLst/>
        </a:prstGeom>
        <a:solidFill>
          <a:schemeClr val="accent2">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49036" tIns="22860" rIns="49036" bIns="2286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t>数据</a:t>
          </a:r>
        </a:p>
      </dsp:txBody>
      <dsp:txXfrm>
        <a:off x="885573" y="130963"/>
        <a:ext cx="630046" cy="630046"/>
      </dsp:txXfrm>
    </dsp:sp>
    <dsp:sp modelId="{19C21B2D-2107-4D24-8D86-29C33125AC2D}">
      <dsp:nvSpPr>
        <dsp:cNvPr id="0" name=""/>
        <dsp:cNvSpPr/>
      </dsp:nvSpPr>
      <dsp:spPr>
        <a:xfrm>
          <a:off x="1467902" y="476"/>
          <a:ext cx="891020" cy="891020"/>
        </a:xfrm>
        <a:prstGeom prst="ellipse">
          <a:avLst/>
        </a:prstGeom>
        <a:solidFill>
          <a:schemeClr val="accent3">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49036" tIns="22860" rIns="49036" bIns="2286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t>数据</a:t>
          </a:r>
        </a:p>
      </dsp:txBody>
      <dsp:txXfrm>
        <a:off x="1598389" y="130963"/>
        <a:ext cx="630046" cy="630046"/>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BAF608B-8F8D-4BEF-8CC5-DFCC52CD4FC2}">
      <dsp:nvSpPr>
        <dsp:cNvPr id="0" name=""/>
        <dsp:cNvSpPr/>
      </dsp:nvSpPr>
      <dsp:spPr>
        <a:xfrm>
          <a:off x="650327" y="234"/>
          <a:ext cx="874496" cy="874496"/>
        </a:xfrm>
        <a:prstGeom prst="ellipse">
          <a:avLst/>
        </a:prstGeom>
        <a:solidFill>
          <a:schemeClr val="accent3">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48126" tIns="22860" rIns="48126" bIns="2286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t>用户</a:t>
          </a:r>
        </a:p>
      </dsp:txBody>
      <dsp:txXfrm>
        <a:off x="778394" y="128301"/>
        <a:ext cx="618362" cy="618362"/>
      </dsp:txXfrm>
    </dsp:sp>
    <dsp:sp modelId="{19C21B2D-2107-4D24-8D86-29C33125AC2D}">
      <dsp:nvSpPr>
        <dsp:cNvPr id="0" name=""/>
        <dsp:cNvSpPr/>
      </dsp:nvSpPr>
      <dsp:spPr>
        <a:xfrm>
          <a:off x="1349924" y="234"/>
          <a:ext cx="874496" cy="874496"/>
        </a:xfrm>
        <a:prstGeom prst="ellipse">
          <a:avLst/>
        </a:prstGeom>
        <a:solidFill>
          <a:schemeClr val="accent3">
            <a:alpha val="50000"/>
            <a:hueOff val="11250264"/>
            <a:satOff val="-16880"/>
            <a:lumOff val="-274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48126" tIns="22860" rIns="48126" bIns="2286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t>用户</a:t>
          </a:r>
        </a:p>
      </dsp:txBody>
      <dsp:txXfrm>
        <a:off x="1477991" y="128301"/>
        <a:ext cx="618362" cy="618362"/>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BAF608B-8F8D-4BEF-8CC5-DFCC52CD4FC2}">
      <dsp:nvSpPr>
        <dsp:cNvPr id="0" name=""/>
        <dsp:cNvSpPr/>
      </dsp:nvSpPr>
      <dsp:spPr>
        <a:xfrm>
          <a:off x="651823" y="510"/>
          <a:ext cx="882750" cy="882750"/>
        </a:xfrm>
        <a:prstGeom prst="ellipse">
          <a:avLst/>
        </a:prstGeom>
        <a:solidFill>
          <a:schemeClr val="accent5">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48581" tIns="22860" rIns="48581" bIns="2286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t>文献</a:t>
          </a:r>
        </a:p>
      </dsp:txBody>
      <dsp:txXfrm>
        <a:off x="781099" y="129786"/>
        <a:ext cx="624198" cy="624198"/>
      </dsp:txXfrm>
    </dsp:sp>
    <dsp:sp modelId="{19C21B2D-2107-4D24-8D86-29C33125AC2D}">
      <dsp:nvSpPr>
        <dsp:cNvPr id="0" name=""/>
        <dsp:cNvSpPr/>
      </dsp:nvSpPr>
      <dsp:spPr>
        <a:xfrm>
          <a:off x="1358023" y="510"/>
          <a:ext cx="882750" cy="882750"/>
        </a:xfrm>
        <a:prstGeom prst="ellipse">
          <a:avLst/>
        </a:prstGeom>
        <a:solidFill>
          <a:schemeClr val="accent5">
            <a:alpha val="50000"/>
            <a:hueOff val="-9933876"/>
            <a:satOff val="39811"/>
            <a:lumOff val="862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48581" tIns="22860" rIns="48581" bIns="2286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t>文献</a:t>
          </a:r>
        </a:p>
      </dsp:txBody>
      <dsp:txXfrm>
        <a:off x="1487299" y="129786"/>
        <a:ext cx="624198" cy="624198"/>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BAF608B-8F8D-4BEF-8CC5-DFCC52CD4FC2}">
      <dsp:nvSpPr>
        <dsp:cNvPr id="0" name=""/>
        <dsp:cNvSpPr/>
      </dsp:nvSpPr>
      <dsp:spPr>
        <a:xfrm>
          <a:off x="650327" y="234"/>
          <a:ext cx="874496" cy="874496"/>
        </a:xfrm>
        <a:prstGeom prst="ellipse">
          <a:avLst/>
        </a:prstGeom>
        <a:solidFill>
          <a:schemeClr val="accent4">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48126" tIns="22860" rIns="48126" bIns="2286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t>计算方法</a:t>
          </a:r>
        </a:p>
      </dsp:txBody>
      <dsp:txXfrm>
        <a:off x="778394" y="128301"/>
        <a:ext cx="618362" cy="618362"/>
      </dsp:txXfrm>
    </dsp:sp>
    <dsp:sp modelId="{19C21B2D-2107-4D24-8D86-29C33125AC2D}">
      <dsp:nvSpPr>
        <dsp:cNvPr id="0" name=""/>
        <dsp:cNvSpPr/>
      </dsp:nvSpPr>
      <dsp:spPr>
        <a:xfrm>
          <a:off x="1349924" y="234"/>
          <a:ext cx="874496" cy="874496"/>
        </a:xfrm>
        <a:prstGeom prst="ellipse">
          <a:avLst/>
        </a:prstGeom>
        <a:solidFill>
          <a:schemeClr val="accent4">
            <a:alpha val="50000"/>
            <a:hueOff val="-4464770"/>
            <a:satOff val="26899"/>
            <a:lumOff val="215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48126" tIns="22860" rIns="48126" bIns="2286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t>计算方法</a:t>
          </a:r>
        </a:p>
      </dsp:txBody>
      <dsp:txXfrm>
        <a:off x="1477991" y="128301"/>
        <a:ext cx="618362" cy="618362"/>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B1C6E8-48A3-4F38-B23E-4854128A58AC}">
      <dsp:nvSpPr>
        <dsp:cNvPr id="0" name=""/>
        <dsp:cNvSpPr/>
      </dsp:nvSpPr>
      <dsp:spPr>
        <a:xfrm>
          <a:off x="0" y="765456"/>
          <a:ext cx="8450591" cy="4918373"/>
        </a:xfrm>
        <a:prstGeom prst="rect">
          <a:avLst/>
        </a:prstGeom>
        <a:solidFill>
          <a:schemeClr val="lt1">
            <a:alpha val="90000"/>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55860" tIns="395732" rIns="655860" bIns="135128" numCol="1" spcCol="1270" anchor="t" anchorCtr="0">
          <a:noAutofit/>
        </a:bodyPr>
        <a:lstStyle/>
        <a:p>
          <a:pPr marL="171450" lvl="1" indent="-171450" algn="l" defTabSz="844550">
            <a:lnSpc>
              <a:spcPct val="90000"/>
            </a:lnSpc>
            <a:spcBef>
              <a:spcPct val="0"/>
            </a:spcBef>
            <a:spcAft>
              <a:spcPct val="15000"/>
            </a:spcAft>
            <a:buChar char="•"/>
          </a:pPr>
          <a:endParaRPr lang="zh-CN" altLang="en-US" sz="1900" b="1" kern="1200" dirty="0"/>
        </a:p>
        <a:p>
          <a:pPr marL="171450" lvl="1" indent="-171450" algn="l" defTabSz="844550">
            <a:lnSpc>
              <a:spcPct val="90000"/>
            </a:lnSpc>
            <a:spcBef>
              <a:spcPct val="0"/>
            </a:spcBef>
            <a:spcAft>
              <a:spcPct val="15000"/>
            </a:spcAft>
            <a:buChar char="•"/>
          </a:pPr>
          <a:r>
            <a:rPr lang="zh-CN" altLang="en-US" sz="1900" b="1" kern="1200" dirty="0"/>
            <a:t>蠕变数据</a:t>
          </a:r>
        </a:p>
        <a:p>
          <a:pPr marL="342900" lvl="2" indent="-171450" algn="l" defTabSz="844550">
            <a:lnSpc>
              <a:spcPct val="90000"/>
            </a:lnSpc>
            <a:spcBef>
              <a:spcPct val="0"/>
            </a:spcBef>
            <a:spcAft>
              <a:spcPct val="15000"/>
            </a:spcAft>
            <a:buChar char="•"/>
          </a:pPr>
          <a:r>
            <a:rPr lang="zh-CN" altLang="en-US" sz="1900" kern="1200" dirty="0">
              <a:solidFill>
                <a:schemeClr val="tx1"/>
              </a:solidFill>
            </a:rPr>
            <a:t>问题：</a:t>
          </a:r>
        </a:p>
        <a:p>
          <a:pPr marL="514350" lvl="3" indent="-171450" algn="l" defTabSz="844550">
            <a:lnSpc>
              <a:spcPct val="90000"/>
            </a:lnSpc>
            <a:spcBef>
              <a:spcPct val="0"/>
            </a:spcBef>
            <a:spcAft>
              <a:spcPct val="15000"/>
            </a:spcAft>
            <a:buChar char="•"/>
          </a:pPr>
          <a:r>
            <a:rPr lang="zh-CN" altLang="en-US" sz="1900" kern="1200" dirty="0">
              <a:solidFill>
                <a:schemeClr val="tx1"/>
              </a:solidFill>
            </a:rPr>
            <a:t>收集的蠕变数据主要来源于不同的文献或专利；涵盖多体系的高温合金，研究的合金属性各不相同；有些数据通过对文献或专利中图片数据利用描点工具转换而得</a:t>
          </a:r>
        </a:p>
        <a:p>
          <a:pPr marL="514350" lvl="3" indent="-171450" algn="l" defTabSz="844550">
            <a:lnSpc>
              <a:spcPct val="90000"/>
            </a:lnSpc>
            <a:spcBef>
              <a:spcPct val="0"/>
            </a:spcBef>
            <a:spcAft>
              <a:spcPct val="15000"/>
            </a:spcAft>
            <a:buChar char="•"/>
          </a:pPr>
          <a:r>
            <a:rPr lang="zh-CN" altLang="en-US" sz="1900" kern="1200" dirty="0">
              <a:solidFill>
                <a:schemeClr val="tx1"/>
              </a:solidFill>
            </a:rPr>
            <a:t>数据的正确性和完整性较差</a:t>
          </a:r>
        </a:p>
        <a:p>
          <a:pPr marL="342900" lvl="2" indent="-171450" algn="l" defTabSz="844550">
            <a:lnSpc>
              <a:spcPct val="90000"/>
            </a:lnSpc>
            <a:spcBef>
              <a:spcPct val="0"/>
            </a:spcBef>
            <a:spcAft>
              <a:spcPct val="15000"/>
            </a:spcAft>
            <a:buChar char="•"/>
          </a:pPr>
          <a:r>
            <a:rPr lang="zh-CN" altLang="en-US" sz="1900" kern="1200" dirty="0">
              <a:solidFill>
                <a:schemeClr val="tx1"/>
              </a:solidFill>
            </a:rPr>
            <a:t>对策：</a:t>
          </a:r>
        </a:p>
        <a:p>
          <a:pPr marL="514350" lvl="3" indent="-171450" algn="l" defTabSz="844550">
            <a:lnSpc>
              <a:spcPct val="90000"/>
            </a:lnSpc>
            <a:spcBef>
              <a:spcPct val="0"/>
            </a:spcBef>
            <a:spcAft>
              <a:spcPct val="15000"/>
            </a:spcAft>
            <a:buChar char="•"/>
          </a:pPr>
          <a:r>
            <a:rPr lang="zh-CN" altLang="en-US" sz="1900" kern="1200" dirty="0">
              <a:solidFill>
                <a:srgbClr val="FF0000"/>
              </a:solidFill>
            </a:rPr>
            <a:t>需要专家经验的引入，对问题数据进行解释；对缺失数据进行补充；</a:t>
          </a:r>
          <a:endParaRPr lang="zh-CN" altLang="en-US" sz="1900" kern="1200" dirty="0">
            <a:solidFill>
              <a:schemeClr val="tx1"/>
            </a:solidFill>
          </a:endParaRPr>
        </a:p>
        <a:p>
          <a:pPr marL="514350" lvl="3" indent="-171450" algn="l" defTabSz="844550">
            <a:lnSpc>
              <a:spcPct val="90000"/>
            </a:lnSpc>
            <a:spcBef>
              <a:spcPct val="0"/>
            </a:spcBef>
            <a:spcAft>
              <a:spcPct val="15000"/>
            </a:spcAft>
            <a:buChar char="•"/>
          </a:pPr>
          <a:r>
            <a:rPr lang="zh-CN" altLang="en-US" sz="1900" kern="1200" dirty="0">
              <a:solidFill>
                <a:schemeClr val="tx1"/>
              </a:solidFill>
            </a:rPr>
            <a:t>课题组材料专家通过计算或实验得到可学习的数据；</a:t>
          </a:r>
        </a:p>
        <a:p>
          <a:pPr marL="514350" lvl="3" indent="-171450" algn="l" defTabSz="844550">
            <a:lnSpc>
              <a:spcPct val="90000"/>
            </a:lnSpc>
            <a:spcBef>
              <a:spcPct val="0"/>
            </a:spcBef>
            <a:spcAft>
              <a:spcPct val="15000"/>
            </a:spcAft>
            <a:buChar char="•"/>
          </a:pPr>
          <a:r>
            <a:rPr lang="zh-CN" altLang="en-US" sz="1900" b="1" kern="1200" dirty="0">
              <a:solidFill>
                <a:schemeClr val="tx1"/>
              </a:solidFill>
            </a:rPr>
            <a:t>通过文献</a:t>
          </a:r>
          <a:r>
            <a:rPr lang="en-US" altLang="zh-CN" sz="1900" b="1" kern="1200" dirty="0">
              <a:solidFill>
                <a:schemeClr val="tx1"/>
              </a:solidFill>
            </a:rPr>
            <a:t>/</a:t>
          </a:r>
          <a:r>
            <a:rPr lang="zh-CN" altLang="en-US" sz="1900" b="1" kern="1200" dirty="0">
              <a:solidFill>
                <a:schemeClr val="tx1"/>
              </a:solidFill>
            </a:rPr>
            <a:t>专利等来收集和完善数据。</a:t>
          </a:r>
          <a:r>
            <a:rPr lang="en-US" altLang="zh-CN" sz="1900" kern="1200" dirty="0">
              <a:solidFill>
                <a:schemeClr val="tx1"/>
              </a:solidFill>
            </a:rPr>
            <a:t>													</a:t>
          </a:r>
          <a:endParaRPr lang="zh-CN" altLang="en-US" sz="1900" kern="1200" dirty="0">
            <a:solidFill>
              <a:schemeClr val="tx1"/>
            </a:solidFill>
          </a:endParaRPr>
        </a:p>
      </dsp:txBody>
      <dsp:txXfrm>
        <a:off x="0" y="765456"/>
        <a:ext cx="8450591" cy="4918373"/>
      </dsp:txXfrm>
    </dsp:sp>
    <dsp:sp modelId="{833FCB3C-B301-45EA-8F9A-52ED3B540B6B}">
      <dsp:nvSpPr>
        <dsp:cNvPr id="0" name=""/>
        <dsp:cNvSpPr/>
      </dsp:nvSpPr>
      <dsp:spPr>
        <a:xfrm>
          <a:off x="365162" y="420022"/>
          <a:ext cx="5915413" cy="767520"/>
        </a:xfrm>
        <a:prstGeom prst="roundRect">
          <a:avLst/>
        </a:prstGeom>
        <a:solidFill>
          <a:schemeClr val="accent4">
            <a:lumMod val="40000"/>
            <a:lumOff val="60000"/>
          </a:schemeClr>
        </a:solidFill>
        <a:ln w="25400" cap="flat" cmpd="sng" algn="ctr">
          <a:solidFill>
            <a:schemeClr val="accent4"/>
          </a:solidFill>
          <a:prstDash val="solid"/>
        </a:ln>
        <a:effectLst/>
      </dsp:spPr>
      <dsp:style>
        <a:lnRef idx="2">
          <a:schemeClr val="accent4"/>
        </a:lnRef>
        <a:fillRef idx="1">
          <a:schemeClr val="lt1"/>
        </a:fillRef>
        <a:effectRef idx="0">
          <a:schemeClr val="accent4"/>
        </a:effectRef>
        <a:fontRef idx="minor">
          <a:schemeClr val="dk1"/>
        </a:fontRef>
      </dsp:style>
      <dsp:txBody>
        <a:bodyPr spcFirstLastPara="0" vert="horz" wrap="square" lIns="223589" tIns="0" rIns="223589" bIns="0" numCol="1" spcCol="1270" anchor="ctr" anchorCtr="0">
          <a:noAutofit/>
        </a:bodyPr>
        <a:lstStyle/>
        <a:p>
          <a:pPr marL="0" lvl="0" indent="0" algn="l" defTabSz="889000">
            <a:lnSpc>
              <a:spcPct val="90000"/>
            </a:lnSpc>
            <a:spcBef>
              <a:spcPct val="0"/>
            </a:spcBef>
            <a:spcAft>
              <a:spcPct val="35000"/>
            </a:spcAft>
            <a:buNone/>
          </a:pPr>
          <a:r>
            <a:rPr lang="zh-CN" altLang="en-US" sz="2000" b="1" kern="1200" dirty="0"/>
            <a:t>问题一：数据的质与量问题并存</a:t>
          </a:r>
        </a:p>
      </dsp:txBody>
      <dsp:txXfrm>
        <a:off x="402629" y="457489"/>
        <a:ext cx="5840479" cy="692586"/>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B1C6E8-48A3-4F38-B23E-4854128A58AC}">
      <dsp:nvSpPr>
        <dsp:cNvPr id="0" name=""/>
        <dsp:cNvSpPr/>
      </dsp:nvSpPr>
      <dsp:spPr>
        <a:xfrm>
          <a:off x="0" y="631481"/>
          <a:ext cx="8594607" cy="5124356"/>
        </a:xfrm>
        <a:prstGeom prst="rect">
          <a:avLst/>
        </a:prstGeom>
        <a:solidFill>
          <a:schemeClr val="lt1">
            <a:alpha val="90000"/>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67037" tIns="374904" rIns="667037" bIns="128016" numCol="1" spcCol="1270" anchor="t" anchorCtr="0">
          <a:noAutofit/>
        </a:bodyPr>
        <a:lstStyle/>
        <a:p>
          <a:pPr marL="171450" lvl="1" indent="-171450" algn="l" defTabSz="800100">
            <a:lnSpc>
              <a:spcPct val="90000"/>
            </a:lnSpc>
            <a:spcBef>
              <a:spcPct val="0"/>
            </a:spcBef>
            <a:spcAft>
              <a:spcPct val="15000"/>
            </a:spcAft>
            <a:buChar char="•"/>
          </a:pPr>
          <a:endParaRPr lang="zh-CN" altLang="en-US" sz="1800" b="1" kern="1200" dirty="0"/>
        </a:p>
        <a:p>
          <a:pPr marL="171450" lvl="1" indent="-171450" algn="l" defTabSz="800100">
            <a:lnSpc>
              <a:spcPct val="90000"/>
            </a:lnSpc>
            <a:spcBef>
              <a:spcPct val="0"/>
            </a:spcBef>
            <a:spcAft>
              <a:spcPct val="15000"/>
            </a:spcAft>
            <a:buChar char="•"/>
          </a:pPr>
          <a:r>
            <a:rPr lang="zh-CN" altLang="en-US" sz="1800" b="1" kern="1200" dirty="0"/>
            <a:t>国际高温合金会议文献数据</a:t>
          </a:r>
          <a:endParaRPr lang="zh-CN" altLang="en-US" sz="1800" kern="1200" dirty="0">
            <a:solidFill>
              <a:schemeClr val="tx1"/>
            </a:solidFill>
          </a:endParaRPr>
        </a:p>
        <a:p>
          <a:pPr marL="342900" lvl="2" indent="-171450" algn="l" defTabSz="800100">
            <a:lnSpc>
              <a:spcPct val="90000"/>
            </a:lnSpc>
            <a:spcBef>
              <a:spcPct val="0"/>
            </a:spcBef>
            <a:spcAft>
              <a:spcPct val="15000"/>
            </a:spcAft>
            <a:buChar char="•"/>
          </a:pPr>
          <a:r>
            <a:rPr lang="en-US" altLang="zh-CN" sz="1800" kern="1200" dirty="0">
              <a:solidFill>
                <a:schemeClr val="tx1"/>
              </a:solidFill>
            </a:rPr>
            <a:t>100</a:t>
          </a:r>
          <a:r>
            <a:rPr lang="zh-CN" altLang="en-US" sz="1800" kern="1200" dirty="0">
              <a:solidFill>
                <a:schemeClr val="tx1"/>
              </a:solidFill>
            </a:rPr>
            <a:t>篇文献中，大部分都是聚焦于镍基单晶高温合金，但其研究的合金体系繁多，探索的是不同成分（多组元）、结构（合金相组成、错配位错、位错运动等）、外界条件（初熔温度、固溶处理、时效处理等）与合金持久性能（蠕变性能、疲劳断裂寿命、力学性能等）的关联关系。</a:t>
          </a:r>
          <a:r>
            <a:rPr lang="zh-CN" altLang="en-US" sz="1800" kern="1200" dirty="0">
              <a:solidFill>
                <a:srgbClr val="FF0000"/>
              </a:solidFill>
            </a:rPr>
            <a:t>但由于合金数据的多体系化，导致数据的质难以得到保证</a:t>
          </a:r>
          <a:r>
            <a:rPr lang="zh-CN" altLang="en-US" sz="1800" kern="1200" dirty="0">
              <a:solidFill>
                <a:schemeClr val="tx1"/>
              </a:solidFill>
            </a:rPr>
            <a:t>。如何解决</a:t>
          </a:r>
          <a:r>
            <a:rPr lang="zh-CN" altLang="en-US" sz="1800" b="1" kern="1200" dirty="0">
              <a:solidFill>
                <a:srgbClr val="FF0000"/>
              </a:solidFill>
            </a:rPr>
            <a:t>数据的量与质之间的不均衡关系</a:t>
          </a:r>
          <a:r>
            <a:rPr lang="zh-CN" altLang="en-US" sz="1800" kern="1200" dirty="0">
              <a:solidFill>
                <a:schemeClr val="tx1"/>
              </a:solidFill>
            </a:rPr>
            <a:t>迫切需要领域专家经验的融入。</a:t>
          </a:r>
        </a:p>
        <a:p>
          <a:pPr marL="342900" lvl="2" indent="-171450" algn="l" defTabSz="800100">
            <a:lnSpc>
              <a:spcPct val="90000"/>
            </a:lnSpc>
            <a:spcBef>
              <a:spcPct val="0"/>
            </a:spcBef>
            <a:spcAft>
              <a:spcPct val="15000"/>
            </a:spcAft>
            <a:buChar char="•"/>
          </a:pPr>
          <a:r>
            <a:rPr lang="zh-CN" altLang="en-US" sz="1800" kern="1200" dirty="0"/>
            <a:t>文献中的数据包括了</a:t>
          </a:r>
          <a:r>
            <a:rPr lang="zh-CN" altLang="en-US" sz="1800" kern="1200" dirty="0">
              <a:solidFill>
                <a:srgbClr val="FF0000"/>
              </a:solidFill>
            </a:rPr>
            <a:t>计算数据和实验数据</a:t>
          </a:r>
          <a:r>
            <a:rPr lang="zh-CN" altLang="en-US" sz="1800" kern="1200" dirty="0"/>
            <a:t>，主要是针对不同合金体系进行计算和实验得到的数据。如何</a:t>
          </a:r>
          <a:r>
            <a:rPr lang="zh-CN" altLang="en-US" sz="1800" kern="1200" dirty="0">
              <a:solidFill>
                <a:srgbClr val="FF0000"/>
              </a:solidFill>
            </a:rPr>
            <a:t>实现计算数据和实验数据的整合</a:t>
          </a:r>
          <a:r>
            <a:rPr lang="zh-CN" altLang="en-US" sz="1800" kern="1200" dirty="0"/>
            <a:t>也是我们面临的主要问题。</a:t>
          </a:r>
        </a:p>
        <a:p>
          <a:pPr marL="342900" lvl="2" indent="-171450" algn="l" defTabSz="800100">
            <a:lnSpc>
              <a:spcPct val="90000"/>
            </a:lnSpc>
            <a:spcBef>
              <a:spcPct val="0"/>
            </a:spcBef>
            <a:spcAft>
              <a:spcPct val="15000"/>
            </a:spcAft>
            <a:buChar char="•"/>
          </a:pPr>
          <a:r>
            <a:rPr lang="zh-CN" altLang="en-US" sz="1800" kern="1200" dirty="0"/>
            <a:t>文献中合金性能的描述因子众多，不同文献研究了不同因素对合金性能的影响。在构造学习样本时会出现大量的空缺属性，需要领域专家或通过材料计算或实验来补充。</a:t>
          </a:r>
          <a:r>
            <a:rPr lang="en-US" altLang="zh-CN" sz="1800" kern="1200" dirty="0">
              <a:solidFill>
                <a:schemeClr val="tx1"/>
              </a:solidFill>
            </a:rPr>
            <a:t>														</a:t>
          </a:r>
          <a:endParaRPr lang="zh-CN" altLang="en-US" sz="1800" kern="1200" dirty="0"/>
        </a:p>
      </dsp:txBody>
      <dsp:txXfrm>
        <a:off x="0" y="631481"/>
        <a:ext cx="8594607" cy="5124356"/>
      </dsp:txXfrm>
    </dsp:sp>
    <dsp:sp modelId="{833FCB3C-B301-45EA-8F9A-52ED3B540B6B}">
      <dsp:nvSpPr>
        <dsp:cNvPr id="0" name=""/>
        <dsp:cNvSpPr/>
      </dsp:nvSpPr>
      <dsp:spPr>
        <a:xfrm>
          <a:off x="371385" y="348731"/>
          <a:ext cx="6016224" cy="678960"/>
        </a:xfrm>
        <a:prstGeom prst="roundRect">
          <a:avLst/>
        </a:prstGeom>
        <a:solidFill>
          <a:schemeClr val="accent4">
            <a:lumMod val="40000"/>
            <a:lumOff val="60000"/>
          </a:schemeClr>
        </a:solidFill>
        <a:ln w="25400" cap="flat" cmpd="sng" algn="ctr">
          <a:solidFill>
            <a:schemeClr val="accent4"/>
          </a:solidFill>
          <a:prstDash val="solid"/>
        </a:ln>
        <a:effectLst/>
      </dsp:spPr>
      <dsp:style>
        <a:lnRef idx="2">
          <a:schemeClr val="accent4"/>
        </a:lnRef>
        <a:fillRef idx="1">
          <a:schemeClr val="lt1"/>
        </a:fillRef>
        <a:effectRef idx="0">
          <a:schemeClr val="accent4"/>
        </a:effectRef>
        <a:fontRef idx="minor">
          <a:schemeClr val="dk1"/>
        </a:fontRef>
      </dsp:style>
      <dsp:txBody>
        <a:bodyPr spcFirstLastPara="0" vert="horz" wrap="square" lIns="227399" tIns="0" rIns="227399" bIns="0" numCol="1" spcCol="1270" anchor="ctr" anchorCtr="0">
          <a:noAutofit/>
        </a:bodyPr>
        <a:lstStyle/>
        <a:p>
          <a:pPr marL="0" lvl="0" indent="0" algn="l" defTabSz="889000">
            <a:lnSpc>
              <a:spcPct val="90000"/>
            </a:lnSpc>
            <a:spcBef>
              <a:spcPct val="0"/>
            </a:spcBef>
            <a:spcAft>
              <a:spcPct val="35000"/>
            </a:spcAft>
            <a:buNone/>
          </a:pPr>
          <a:r>
            <a:rPr lang="zh-CN" altLang="en-US" sz="2000" b="1" kern="1200" dirty="0"/>
            <a:t>问题一：数据的质与量问题并存</a:t>
          </a:r>
        </a:p>
      </dsp:txBody>
      <dsp:txXfrm>
        <a:off x="404529" y="381875"/>
        <a:ext cx="5949936" cy="612672"/>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7B977F-F065-4961-B9BA-A8B6C5B49BE9}">
      <dsp:nvSpPr>
        <dsp:cNvPr id="0" name=""/>
        <dsp:cNvSpPr/>
      </dsp:nvSpPr>
      <dsp:spPr>
        <a:xfrm>
          <a:off x="0" y="326242"/>
          <a:ext cx="8691534" cy="1833357"/>
        </a:xfrm>
        <a:prstGeom prst="rect">
          <a:avLst/>
        </a:prstGeom>
        <a:solidFill>
          <a:schemeClr val="lt1"/>
        </a:solidFill>
        <a:ln w="25400" cap="flat" cmpd="sng" algn="ctr">
          <a:solidFill>
            <a:schemeClr val="accent6"/>
          </a:solidFill>
          <a:prstDash val="solid"/>
        </a:ln>
        <a:effectLst/>
      </dsp:spPr>
      <dsp:style>
        <a:lnRef idx="2">
          <a:schemeClr val="accent6"/>
        </a:lnRef>
        <a:fillRef idx="1">
          <a:schemeClr val="lt1"/>
        </a:fillRef>
        <a:effectRef idx="0">
          <a:schemeClr val="accent6"/>
        </a:effectRef>
        <a:fontRef idx="minor">
          <a:schemeClr val="dk1"/>
        </a:fontRef>
      </dsp:style>
      <dsp:txBody>
        <a:bodyPr spcFirstLastPara="0" vert="horz" wrap="square" lIns="674560" tIns="416560" rIns="674560" bIns="142240" numCol="1" spcCol="1270" anchor="t" anchorCtr="0">
          <a:noAutofit/>
        </a:bodyPr>
        <a:lstStyle/>
        <a:p>
          <a:pPr marL="228600" lvl="1" indent="-228600" algn="l" defTabSz="889000">
            <a:lnSpc>
              <a:spcPct val="90000"/>
            </a:lnSpc>
            <a:spcBef>
              <a:spcPct val="0"/>
            </a:spcBef>
            <a:spcAft>
              <a:spcPct val="15000"/>
            </a:spcAft>
            <a:buChar char="•"/>
          </a:pPr>
          <a:r>
            <a:rPr lang="zh-CN" altLang="en-US" sz="2000" kern="1200" dirty="0"/>
            <a:t>机器学习驱动的高通量计算：分析过程中有大量的合金属性需要通过计算获得。</a:t>
          </a:r>
        </a:p>
        <a:p>
          <a:pPr marL="228600" lvl="1" indent="-228600" algn="l" defTabSz="889000">
            <a:lnSpc>
              <a:spcPct val="90000"/>
            </a:lnSpc>
            <a:spcBef>
              <a:spcPct val="0"/>
            </a:spcBef>
            <a:spcAft>
              <a:spcPct val="15000"/>
            </a:spcAft>
            <a:buChar char="•"/>
          </a:pPr>
          <a:r>
            <a:rPr lang="zh-CN" altLang="en-US" sz="2000" kern="1200" dirty="0"/>
            <a:t>高通量计算结果驱动机器学习：高通量计算机得到的结果是否可以学习？如何学习？</a:t>
          </a:r>
        </a:p>
      </dsp:txBody>
      <dsp:txXfrm>
        <a:off x="0" y="326242"/>
        <a:ext cx="8691534" cy="1833357"/>
      </dsp:txXfrm>
    </dsp:sp>
    <dsp:sp modelId="{98A3108F-DA41-4BB1-82A1-2EBC3040A3CC}">
      <dsp:nvSpPr>
        <dsp:cNvPr id="0" name=""/>
        <dsp:cNvSpPr/>
      </dsp:nvSpPr>
      <dsp:spPr>
        <a:xfrm>
          <a:off x="402100" y="35364"/>
          <a:ext cx="7369334" cy="568726"/>
        </a:xfrm>
        <a:prstGeom prst="roundRect">
          <a:avLst/>
        </a:prstGeom>
        <a:solidFill>
          <a:schemeClr val="accent6">
            <a:lumMod val="40000"/>
            <a:lumOff val="60000"/>
          </a:schemeClr>
        </a:solidFill>
        <a:ln w="25400" cap="flat" cmpd="sng" algn="ctr">
          <a:solidFill>
            <a:schemeClr val="accent6"/>
          </a:solidFill>
          <a:prstDash val="solid"/>
        </a:ln>
        <a:effectLst/>
      </dsp:spPr>
      <dsp:style>
        <a:lnRef idx="2">
          <a:schemeClr val="accent6"/>
        </a:lnRef>
        <a:fillRef idx="1">
          <a:schemeClr val="lt1"/>
        </a:fillRef>
        <a:effectRef idx="0">
          <a:schemeClr val="accent6"/>
        </a:effectRef>
        <a:fontRef idx="minor">
          <a:schemeClr val="dk1"/>
        </a:fontRef>
      </dsp:style>
      <dsp:txBody>
        <a:bodyPr spcFirstLastPara="0" vert="horz" wrap="square" lIns="229964" tIns="0" rIns="229964" bIns="0" numCol="1" spcCol="1270" anchor="ctr" anchorCtr="0">
          <a:noAutofit/>
        </a:bodyPr>
        <a:lstStyle/>
        <a:p>
          <a:pPr marL="0" lvl="0" indent="0" algn="l" defTabSz="889000">
            <a:lnSpc>
              <a:spcPct val="90000"/>
            </a:lnSpc>
            <a:spcBef>
              <a:spcPct val="0"/>
            </a:spcBef>
            <a:spcAft>
              <a:spcPct val="35000"/>
            </a:spcAft>
            <a:buNone/>
          </a:pPr>
          <a:r>
            <a:rPr lang="zh-CN" altLang="en-US" sz="2000" b="1" kern="1200" dirty="0"/>
            <a:t>问题二：如何分析高通量计算产生的结果数据</a:t>
          </a:r>
          <a:r>
            <a:rPr lang="en-US" altLang="zh-CN" sz="2000" b="1" kern="1200" dirty="0"/>
            <a:t>?</a:t>
          </a:r>
          <a:endParaRPr lang="zh-CN" altLang="en-US" sz="2000" b="1" kern="1200" dirty="0"/>
        </a:p>
      </dsp:txBody>
      <dsp:txXfrm>
        <a:off x="429863" y="63127"/>
        <a:ext cx="7313808" cy="513200"/>
      </dsp:txXfrm>
    </dsp:sp>
    <dsp:sp modelId="{A981F054-47D9-43CB-A923-A5F67728B637}">
      <dsp:nvSpPr>
        <dsp:cNvPr id="0" name=""/>
        <dsp:cNvSpPr/>
      </dsp:nvSpPr>
      <dsp:spPr>
        <a:xfrm>
          <a:off x="0" y="2578322"/>
          <a:ext cx="8691534" cy="2394000"/>
        </a:xfrm>
        <a:prstGeom prst="rect">
          <a:avLst/>
        </a:prstGeom>
        <a:solidFill>
          <a:schemeClr val="lt1"/>
        </a:solidFill>
        <a:ln w="25400" cap="flat" cmpd="sng" algn="ctr">
          <a:solidFill>
            <a:schemeClr val="accent3"/>
          </a:solidFill>
          <a:prstDash val="solid"/>
        </a:ln>
        <a:effectLst/>
      </dsp:spPr>
      <dsp:style>
        <a:lnRef idx="2">
          <a:schemeClr val="accent3"/>
        </a:lnRef>
        <a:fillRef idx="1">
          <a:schemeClr val="lt1"/>
        </a:fillRef>
        <a:effectRef idx="0">
          <a:schemeClr val="accent3"/>
        </a:effectRef>
        <a:fontRef idx="minor">
          <a:schemeClr val="dk1"/>
        </a:fontRef>
      </dsp:style>
      <dsp:txBody>
        <a:bodyPr spcFirstLastPara="0" vert="horz" wrap="square" lIns="674560" tIns="416560" rIns="674560" bIns="142240" numCol="1" spcCol="1270" anchor="t" anchorCtr="0">
          <a:noAutofit/>
        </a:bodyPr>
        <a:lstStyle/>
        <a:p>
          <a:pPr marL="228600" lvl="1" indent="-228600" algn="l" defTabSz="889000">
            <a:lnSpc>
              <a:spcPct val="90000"/>
            </a:lnSpc>
            <a:spcBef>
              <a:spcPct val="0"/>
            </a:spcBef>
            <a:spcAft>
              <a:spcPct val="15000"/>
            </a:spcAft>
            <a:buChar char="•"/>
          </a:pPr>
          <a:r>
            <a:rPr lang="zh-CN" altLang="en-US" sz="2000" kern="1200" dirty="0"/>
            <a:t>针对已收集的高温合金数据和蠕变数据，利用</a:t>
          </a:r>
          <a:r>
            <a:rPr lang="zh-CN" altLang="en-US" sz="2000" kern="1200" dirty="0">
              <a:solidFill>
                <a:srgbClr val="FF0000"/>
              </a:solidFill>
            </a:rPr>
            <a:t>多项式拟合、最小二乘拟合、指数拟合、对数拟合</a:t>
          </a:r>
          <a:r>
            <a:rPr lang="zh-CN" altLang="en-US" sz="2000" kern="1200" dirty="0"/>
            <a:t>等机器学习回归方法进行学习建模，从而获得合金性能描述因子与性能之间的参量解析式</a:t>
          </a:r>
          <a:r>
            <a:rPr lang="en-US" altLang="zh-CN" sz="2000" kern="1200" dirty="0"/>
            <a:t>P =F</a:t>
          </a:r>
          <a:r>
            <a:rPr lang="zh-CN" altLang="en-US" sz="2000" kern="1200" dirty="0"/>
            <a:t>（</a:t>
          </a:r>
          <a:r>
            <a:rPr lang="en-US" altLang="zh-CN" sz="2000" kern="1200" dirty="0"/>
            <a:t>X</a:t>
          </a:r>
          <a:r>
            <a:rPr lang="zh-CN" altLang="en-US" sz="2000" kern="1200" dirty="0"/>
            <a:t>）</a:t>
          </a:r>
          <a:r>
            <a:rPr lang="en-US" altLang="zh-CN" sz="2000" kern="1200" dirty="0"/>
            <a:t>;</a:t>
          </a:r>
          <a:endParaRPr lang="zh-CN" altLang="en-US" sz="2000" kern="1200" dirty="0"/>
        </a:p>
        <a:p>
          <a:pPr marL="228600" lvl="1" indent="-228600" algn="l" defTabSz="889000">
            <a:lnSpc>
              <a:spcPct val="90000"/>
            </a:lnSpc>
            <a:spcBef>
              <a:spcPct val="0"/>
            </a:spcBef>
            <a:spcAft>
              <a:spcPct val="15000"/>
            </a:spcAft>
            <a:buChar char="•"/>
          </a:pPr>
          <a:r>
            <a:rPr lang="zh-CN" altLang="en-US" sz="2000" kern="1200" dirty="0"/>
            <a:t>利用机器学习方法如</a:t>
          </a:r>
          <a:r>
            <a:rPr lang="zh-CN" altLang="en-US" sz="2000" kern="1200" dirty="0">
              <a:solidFill>
                <a:srgbClr val="FF0000"/>
              </a:solidFill>
            </a:rPr>
            <a:t>决策树</a:t>
          </a:r>
          <a:r>
            <a:rPr lang="zh-CN" altLang="en-US" sz="2000" kern="1200" dirty="0"/>
            <a:t>、</a:t>
          </a:r>
          <a:r>
            <a:rPr lang="zh-CN" altLang="en-US" sz="2000" kern="1200" dirty="0">
              <a:solidFill>
                <a:srgbClr val="FF0000"/>
              </a:solidFill>
            </a:rPr>
            <a:t>随机森林</a:t>
          </a:r>
          <a:r>
            <a:rPr lang="zh-CN" altLang="en-US" sz="2000" kern="1200" dirty="0"/>
            <a:t>等对数据进行规则抽取，</a:t>
          </a:r>
          <a:r>
            <a:rPr lang="zh-CN" altLang="en-US" sz="2000" kern="1200" dirty="0">
              <a:solidFill>
                <a:srgbClr val="FF0000"/>
              </a:solidFill>
            </a:rPr>
            <a:t>构建适用于高温合金数据的规则库。</a:t>
          </a:r>
        </a:p>
      </dsp:txBody>
      <dsp:txXfrm>
        <a:off x="0" y="2578322"/>
        <a:ext cx="8691534" cy="2394000"/>
      </dsp:txXfrm>
    </dsp:sp>
    <dsp:sp modelId="{8C66F202-7D9B-47CB-B926-7737ADD8FB85}">
      <dsp:nvSpPr>
        <dsp:cNvPr id="0" name=""/>
        <dsp:cNvSpPr/>
      </dsp:nvSpPr>
      <dsp:spPr>
        <a:xfrm>
          <a:off x="437371" y="2304258"/>
          <a:ext cx="7393670" cy="590400"/>
        </a:xfrm>
        <a:prstGeom prst="roundRect">
          <a:avLst/>
        </a:prstGeom>
        <a:solidFill>
          <a:schemeClr val="accent3">
            <a:lumMod val="60000"/>
            <a:lumOff val="40000"/>
          </a:schemeClr>
        </a:solidFill>
        <a:ln w="25400" cap="flat" cmpd="sng" algn="ctr">
          <a:solidFill>
            <a:schemeClr val="accent3"/>
          </a:solidFill>
          <a:prstDash val="solid"/>
        </a:ln>
        <a:effectLst/>
      </dsp:spPr>
      <dsp:style>
        <a:lnRef idx="2">
          <a:schemeClr val="accent3"/>
        </a:lnRef>
        <a:fillRef idx="1">
          <a:schemeClr val="lt1"/>
        </a:fillRef>
        <a:effectRef idx="0">
          <a:schemeClr val="accent3"/>
        </a:effectRef>
        <a:fontRef idx="minor">
          <a:schemeClr val="dk1"/>
        </a:fontRef>
      </dsp:style>
      <dsp:txBody>
        <a:bodyPr spcFirstLastPara="0" vert="horz" wrap="square" lIns="229964" tIns="0" rIns="229964" bIns="0" numCol="1" spcCol="1270" anchor="ctr" anchorCtr="0">
          <a:noAutofit/>
        </a:bodyPr>
        <a:lstStyle/>
        <a:p>
          <a:pPr marL="0" lvl="0" indent="0" algn="l" defTabSz="889000">
            <a:lnSpc>
              <a:spcPct val="90000"/>
            </a:lnSpc>
            <a:spcBef>
              <a:spcPct val="0"/>
            </a:spcBef>
            <a:spcAft>
              <a:spcPct val="35000"/>
            </a:spcAft>
            <a:buNone/>
          </a:pPr>
          <a:r>
            <a:rPr lang="zh-CN" altLang="en-US" sz="2000" b="1" kern="1200" dirty="0"/>
            <a:t>问题三：如何解释机器学习结果？</a:t>
          </a:r>
          <a:endParaRPr lang="zh-CN" altLang="en-US" sz="2000" kern="1200" dirty="0"/>
        </a:p>
      </dsp:txBody>
      <dsp:txXfrm>
        <a:off x="466192" y="2333079"/>
        <a:ext cx="7336028" cy="532758"/>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3DCD990-7A02-461C-883B-D27B5B41462D}">
      <dsp:nvSpPr>
        <dsp:cNvPr id="0" name=""/>
        <dsp:cNvSpPr/>
      </dsp:nvSpPr>
      <dsp:spPr>
        <a:xfrm>
          <a:off x="0" y="2637"/>
          <a:ext cx="7920880"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36D39AD6-ADFC-46A2-A03E-165FC36293F3}">
      <dsp:nvSpPr>
        <dsp:cNvPr id="0" name=""/>
        <dsp:cNvSpPr/>
      </dsp:nvSpPr>
      <dsp:spPr>
        <a:xfrm>
          <a:off x="0" y="2637"/>
          <a:ext cx="1156020" cy="53953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zh-CN" altLang="en-US" sz="2800" kern="1200" dirty="0"/>
            <a:t>与领域专家确定学习目标与研究问题</a:t>
          </a:r>
        </a:p>
      </dsp:txBody>
      <dsp:txXfrm>
        <a:off x="0" y="2637"/>
        <a:ext cx="1156020" cy="5395325"/>
      </dsp:txXfrm>
    </dsp:sp>
    <dsp:sp modelId="{CCDC6E1A-031D-4C23-826B-BEBC9656ACA0}">
      <dsp:nvSpPr>
        <dsp:cNvPr id="0" name=""/>
        <dsp:cNvSpPr/>
      </dsp:nvSpPr>
      <dsp:spPr>
        <a:xfrm>
          <a:off x="2150304" y="415430"/>
          <a:ext cx="5770575" cy="16860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altLang="zh-CN" sz="2200" kern="1200" dirty="0"/>
            <a:t>1</a:t>
          </a:r>
          <a:r>
            <a:rPr lang="zh-CN" altLang="en-US" sz="2200" kern="1200" dirty="0"/>
            <a:t>、通过文献</a:t>
          </a:r>
          <a:r>
            <a:rPr lang="en-US" altLang="zh-CN" sz="2200" kern="1200" dirty="0"/>
            <a:t>/</a:t>
          </a:r>
          <a:r>
            <a:rPr lang="zh-CN" altLang="en-US" sz="2200" kern="1200" dirty="0"/>
            <a:t>专利、计算和实验获得更多的数据，提高数据的质和量，从而保证机器学习</a:t>
          </a:r>
          <a:r>
            <a:rPr lang="en-US" altLang="zh-CN" sz="2200" kern="1200" dirty="0"/>
            <a:t>/</a:t>
          </a:r>
          <a:r>
            <a:rPr lang="zh-CN" altLang="en-US" sz="2200" kern="1200" dirty="0"/>
            <a:t>数据挖掘方法分析结果的正确性和可信性</a:t>
          </a:r>
          <a:endParaRPr lang="en-US" altLang="zh-CN" sz="2200" kern="1200" dirty="0"/>
        </a:p>
      </dsp:txBody>
      <dsp:txXfrm>
        <a:off x="2150304" y="415430"/>
        <a:ext cx="5770575" cy="1686039"/>
      </dsp:txXfrm>
    </dsp:sp>
    <dsp:sp modelId="{CC3DD0CB-7193-4ADC-8243-C0DD063AEAF2}">
      <dsp:nvSpPr>
        <dsp:cNvPr id="0" name=""/>
        <dsp:cNvSpPr/>
      </dsp:nvSpPr>
      <dsp:spPr>
        <a:xfrm>
          <a:off x="1156020" y="1772978"/>
          <a:ext cx="6336704"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dsp:style>
    </dsp:sp>
    <dsp:sp modelId="{82B9E5D6-B9BD-4B92-B1FE-FB0E8314D79C}">
      <dsp:nvSpPr>
        <dsp:cNvPr id="0" name=""/>
        <dsp:cNvSpPr/>
      </dsp:nvSpPr>
      <dsp:spPr>
        <a:xfrm>
          <a:off x="2160261" y="1800207"/>
          <a:ext cx="5672581" cy="16860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altLang="zh-CN" sz="2200" kern="1200" dirty="0"/>
            <a:t>2</a:t>
          </a:r>
          <a:r>
            <a:rPr lang="zh-CN" altLang="en-US" sz="2200" kern="1200" dirty="0"/>
            <a:t>、在数据驱动下，研究面向高温合金的机器学习</a:t>
          </a:r>
          <a:r>
            <a:rPr lang="en-US" altLang="zh-CN" sz="2200" kern="1200" dirty="0"/>
            <a:t>/</a:t>
          </a:r>
          <a:r>
            <a:rPr lang="zh-CN" altLang="en-US" sz="2200" kern="1200" dirty="0"/>
            <a:t>数据挖掘方法，并将其分析结果与领域专家的研究成果相结合，不断改进和完善学习模型，从而提高分析结果的正确性和实用性</a:t>
          </a:r>
          <a:endParaRPr lang="en-US" altLang="zh-CN" sz="2200" kern="1200" dirty="0"/>
        </a:p>
      </dsp:txBody>
      <dsp:txXfrm>
        <a:off x="2160261" y="1800207"/>
        <a:ext cx="5672581" cy="1686039"/>
      </dsp:txXfrm>
    </dsp:sp>
    <dsp:sp modelId="{36304FD3-E8FD-4FE5-BF60-6D89B3954A05}">
      <dsp:nvSpPr>
        <dsp:cNvPr id="0" name=""/>
        <dsp:cNvSpPr/>
      </dsp:nvSpPr>
      <dsp:spPr>
        <a:xfrm>
          <a:off x="1156020" y="3543319"/>
          <a:ext cx="6336704"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dsp:style>
    </dsp:sp>
    <dsp:sp modelId="{E98496F2-4D49-4C87-9C6D-FC3C218D6679}">
      <dsp:nvSpPr>
        <dsp:cNvPr id="0" name=""/>
        <dsp:cNvSpPr/>
      </dsp:nvSpPr>
      <dsp:spPr>
        <a:xfrm>
          <a:off x="2233259" y="3714553"/>
          <a:ext cx="5615625" cy="16860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altLang="zh-CN" sz="2200" kern="1200" dirty="0"/>
            <a:t>3</a:t>
          </a:r>
          <a:r>
            <a:rPr lang="zh-CN" altLang="en-US" sz="2200" kern="1200" dirty="0"/>
            <a:t>、采用规则抽取</a:t>
          </a:r>
          <a:r>
            <a:rPr lang="en-US" altLang="zh-CN" sz="2200" kern="1200" dirty="0"/>
            <a:t>/</a:t>
          </a:r>
          <a:r>
            <a:rPr lang="zh-CN" altLang="en-US" sz="2200" kern="1200" dirty="0"/>
            <a:t>数据可视化等方法与技术对分析结果进行再处理，并和领域研究成果相结合，提高分析结果的可理解性和可用性</a:t>
          </a:r>
          <a:endParaRPr lang="en-US" altLang="zh-CN" sz="2200" kern="1200" dirty="0"/>
        </a:p>
      </dsp:txBody>
      <dsp:txXfrm>
        <a:off x="2233259" y="3714553"/>
        <a:ext cx="5615625" cy="1686039"/>
      </dsp:txXfrm>
    </dsp:sp>
    <dsp:sp modelId="{C027F768-BF18-4F14-AFCB-297FF048E7F9}">
      <dsp:nvSpPr>
        <dsp:cNvPr id="0" name=""/>
        <dsp:cNvSpPr/>
      </dsp:nvSpPr>
      <dsp:spPr>
        <a:xfrm>
          <a:off x="1156020" y="5313661"/>
          <a:ext cx="6336704"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A831F6-224E-4255-B33E-DD2359E3B625}">
      <dsp:nvSpPr>
        <dsp:cNvPr id="0" name=""/>
        <dsp:cNvSpPr/>
      </dsp:nvSpPr>
      <dsp:spPr>
        <a:xfrm>
          <a:off x="0" y="165314"/>
          <a:ext cx="5904656" cy="948299"/>
        </a:xfrm>
        <a:prstGeom prst="roundRect">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en-US" altLang="zh-CN" sz="3400" kern="1200" dirty="0">
              <a:latin typeface="+mj-ea"/>
              <a:ea typeface="+mj-ea"/>
            </a:rPr>
            <a:t>1.</a:t>
          </a:r>
          <a:r>
            <a:rPr lang="zh-CN" altLang="en-US" sz="3400" kern="1200" dirty="0">
              <a:latin typeface="+mj-ea"/>
              <a:ea typeface="+mj-ea"/>
            </a:rPr>
            <a:t>整体工作计划</a:t>
          </a:r>
        </a:p>
      </dsp:txBody>
      <dsp:txXfrm>
        <a:off x="46292" y="211606"/>
        <a:ext cx="5812072" cy="855715"/>
      </dsp:txXfrm>
    </dsp:sp>
    <dsp:sp modelId="{0BD9CFF3-BD5C-4496-A5C0-71614AF6C6BB}">
      <dsp:nvSpPr>
        <dsp:cNvPr id="0" name=""/>
        <dsp:cNvSpPr/>
      </dsp:nvSpPr>
      <dsp:spPr>
        <a:xfrm>
          <a:off x="0" y="1298078"/>
          <a:ext cx="5904656" cy="866727"/>
        </a:xfrm>
        <a:prstGeom prst="roundRect">
          <a:avLst/>
        </a:prstGeom>
        <a:solidFill>
          <a:schemeClr val="accent3">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en-US" altLang="zh-CN" sz="3400" kern="1200" dirty="0"/>
            <a:t>2.</a:t>
          </a:r>
          <a:r>
            <a:rPr lang="zh-CN" altLang="en-US" sz="3400" kern="1200" dirty="0"/>
            <a:t>最新工作进展</a:t>
          </a:r>
        </a:p>
      </dsp:txBody>
      <dsp:txXfrm>
        <a:off x="42310" y="1340388"/>
        <a:ext cx="5820036" cy="782107"/>
      </dsp:txXfrm>
    </dsp:sp>
    <dsp:sp modelId="{25B85B47-B55F-40A6-95E0-5ED6A9B870BF}">
      <dsp:nvSpPr>
        <dsp:cNvPr id="0" name=""/>
        <dsp:cNvSpPr/>
      </dsp:nvSpPr>
      <dsp:spPr>
        <a:xfrm>
          <a:off x="0" y="2377227"/>
          <a:ext cx="5904656" cy="1047335"/>
        </a:xfrm>
        <a:prstGeom prst="roundRect">
          <a:avLst/>
        </a:prstGeom>
        <a:solidFill>
          <a:schemeClr val="bg2">
            <a:lumMod val="60000"/>
            <a:lumOff val="40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en-US" altLang="zh-CN" sz="3400" kern="1200" dirty="0"/>
            <a:t>3.</a:t>
          </a:r>
          <a:r>
            <a:rPr lang="zh-CN" altLang="en-US" sz="3400" kern="1200" dirty="0"/>
            <a:t>未来工作</a:t>
          </a:r>
          <a:r>
            <a:rPr lang="zh-Hans" altLang="en-US" sz="3400" b="0" kern="1200" dirty="0">
              <a:latin typeface="宋体" panose="02010600030101010101" pitchFamily="2" charset="-122"/>
              <a:ea typeface="宋体" panose="02010600030101010101" pitchFamily="2" charset="-122"/>
            </a:rPr>
            <a:t>计划</a:t>
          </a:r>
          <a:endParaRPr lang="zh-CN" altLang="en-US" sz="3400" b="0" kern="1200" dirty="0">
            <a:latin typeface="宋体" panose="02010600030101010101" pitchFamily="2" charset="-122"/>
            <a:ea typeface="宋体" panose="02010600030101010101" pitchFamily="2" charset="-122"/>
          </a:endParaRPr>
        </a:p>
      </dsp:txBody>
      <dsp:txXfrm>
        <a:off x="51127" y="2428354"/>
        <a:ext cx="5802402" cy="94508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90A829-B889-4C66-9955-D944C92FD06C}">
      <dsp:nvSpPr>
        <dsp:cNvPr id="0" name=""/>
        <dsp:cNvSpPr/>
      </dsp:nvSpPr>
      <dsp:spPr>
        <a:xfrm rot="10800000">
          <a:off x="1377441" y="1116"/>
          <a:ext cx="4516956" cy="958848"/>
        </a:xfrm>
        <a:prstGeom prst="homePlate">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22825" tIns="95250" rIns="177800" bIns="95250" numCol="1" spcCol="1270" anchor="ctr" anchorCtr="0">
          <a:noAutofit/>
        </a:bodyPr>
        <a:lstStyle/>
        <a:p>
          <a:pPr marL="0" lvl="0" indent="0" algn="ctr" defTabSz="1111250">
            <a:lnSpc>
              <a:spcPct val="90000"/>
            </a:lnSpc>
            <a:spcBef>
              <a:spcPct val="0"/>
            </a:spcBef>
            <a:spcAft>
              <a:spcPct val="35000"/>
            </a:spcAft>
            <a:buNone/>
          </a:pPr>
          <a:r>
            <a:rPr lang="zh-CN" altLang="en-US" sz="2500" kern="1200" dirty="0"/>
            <a:t>数据采集与存储</a:t>
          </a:r>
        </a:p>
      </dsp:txBody>
      <dsp:txXfrm rot="10800000">
        <a:off x="1617153" y="1116"/>
        <a:ext cx="4277244" cy="958848"/>
      </dsp:txXfrm>
    </dsp:sp>
    <dsp:sp modelId="{74C77656-9FF4-4C55-BF07-99C26FF3CA23}">
      <dsp:nvSpPr>
        <dsp:cNvPr id="0" name=""/>
        <dsp:cNvSpPr/>
      </dsp:nvSpPr>
      <dsp:spPr>
        <a:xfrm>
          <a:off x="898017" y="1116"/>
          <a:ext cx="958848" cy="958848"/>
        </a:xfrm>
        <a:prstGeom prst="ellipse">
          <a:avLst/>
        </a:prstGeom>
        <a:solidFill>
          <a:schemeClr val="accent5">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0BEE4DD-E300-49A6-A2C3-9CF47E8C140C}">
      <dsp:nvSpPr>
        <dsp:cNvPr id="0" name=""/>
        <dsp:cNvSpPr/>
      </dsp:nvSpPr>
      <dsp:spPr>
        <a:xfrm rot="10800000">
          <a:off x="1377441" y="1246187"/>
          <a:ext cx="4516956" cy="958848"/>
        </a:xfrm>
        <a:prstGeom prst="homePlate">
          <a:avLst/>
        </a:prstGeom>
        <a:solidFill>
          <a:schemeClr val="accent5">
            <a:hueOff val="-3311292"/>
            <a:satOff val="13270"/>
            <a:lumOff val="287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22825" tIns="95250" rIns="177800" bIns="95250" numCol="1" spcCol="1270" anchor="ctr" anchorCtr="0">
          <a:noAutofit/>
        </a:bodyPr>
        <a:lstStyle/>
        <a:p>
          <a:pPr marL="0" lvl="0" indent="0" algn="ctr" defTabSz="1111250">
            <a:lnSpc>
              <a:spcPct val="90000"/>
            </a:lnSpc>
            <a:spcBef>
              <a:spcPct val="0"/>
            </a:spcBef>
            <a:spcAft>
              <a:spcPct val="35000"/>
            </a:spcAft>
            <a:buNone/>
          </a:pPr>
          <a:r>
            <a:rPr lang="zh-CN" altLang="en-US" sz="2500" kern="1200" dirty="0"/>
            <a:t>数据驱动的数据挖掘</a:t>
          </a:r>
          <a:r>
            <a:rPr lang="en-US" altLang="zh-CN" sz="2500" kern="1200" dirty="0"/>
            <a:t>/</a:t>
          </a:r>
          <a:r>
            <a:rPr lang="zh-CN" altLang="en-US" sz="2500" kern="1200" dirty="0"/>
            <a:t>机器学习算法研究</a:t>
          </a:r>
        </a:p>
      </dsp:txBody>
      <dsp:txXfrm rot="10800000">
        <a:off x="1617153" y="1246187"/>
        <a:ext cx="4277244" cy="958848"/>
      </dsp:txXfrm>
    </dsp:sp>
    <dsp:sp modelId="{0251EEBF-9464-46AC-89B2-C3BDE0C69794}">
      <dsp:nvSpPr>
        <dsp:cNvPr id="0" name=""/>
        <dsp:cNvSpPr/>
      </dsp:nvSpPr>
      <dsp:spPr>
        <a:xfrm>
          <a:off x="898017" y="1246187"/>
          <a:ext cx="958848" cy="958848"/>
        </a:xfrm>
        <a:prstGeom prst="ellipse">
          <a:avLst/>
        </a:prstGeom>
        <a:solidFill>
          <a:schemeClr val="accent5">
            <a:tint val="50000"/>
            <a:hueOff val="-3560789"/>
            <a:satOff val="15872"/>
            <a:lumOff val="140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8A636E5-2BCF-4192-BFE6-99F22DB563AB}">
      <dsp:nvSpPr>
        <dsp:cNvPr id="0" name=""/>
        <dsp:cNvSpPr/>
      </dsp:nvSpPr>
      <dsp:spPr>
        <a:xfrm rot="10800000">
          <a:off x="1377441" y="2491259"/>
          <a:ext cx="4516956" cy="958848"/>
        </a:xfrm>
        <a:prstGeom prst="homePlate">
          <a:avLst/>
        </a:prstGeom>
        <a:solidFill>
          <a:schemeClr val="accent5">
            <a:hueOff val="-6622584"/>
            <a:satOff val="26541"/>
            <a:lumOff val="575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22825" tIns="95250" rIns="177800" bIns="95250" numCol="1" spcCol="1270" anchor="ctr" anchorCtr="0">
          <a:noAutofit/>
        </a:bodyPr>
        <a:lstStyle/>
        <a:p>
          <a:pPr marL="0" lvl="0" indent="0" algn="ctr" defTabSz="1111250">
            <a:lnSpc>
              <a:spcPct val="90000"/>
            </a:lnSpc>
            <a:spcBef>
              <a:spcPct val="0"/>
            </a:spcBef>
            <a:spcAft>
              <a:spcPct val="35000"/>
            </a:spcAft>
            <a:buNone/>
          </a:pPr>
          <a:r>
            <a:rPr lang="zh-CN" altLang="en-US" sz="2500" kern="1200" dirty="0"/>
            <a:t>基于知识图谱的科学数据资源关联分析</a:t>
          </a:r>
        </a:p>
      </dsp:txBody>
      <dsp:txXfrm rot="10800000">
        <a:off x="1617153" y="2491259"/>
        <a:ext cx="4277244" cy="958848"/>
      </dsp:txXfrm>
    </dsp:sp>
    <dsp:sp modelId="{246B34E3-BF76-4034-8BB2-0CB108DF9BBB}">
      <dsp:nvSpPr>
        <dsp:cNvPr id="0" name=""/>
        <dsp:cNvSpPr/>
      </dsp:nvSpPr>
      <dsp:spPr>
        <a:xfrm>
          <a:off x="898017" y="2491259"/>
          <a:ext cx="958848" cy="958848"/>
        </a:xfrm>
        <a:prstGeom prst="ellipse">
          <a:avLst/>
        </a:prstGeom>
        <a:solidFill>
          <a:schemeClr val="accent5">
            <a:tint val="50000"/>
            <a:hueOff val="-7121577"/>
            <a:satOff val="31745"/>
            <a:lumOff val="280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8BEEFE2-2082-438E-BFA5-5EE3F503602F}">
      <dsp:nvSpPr>
        <dsp:cNvPr id="0" name=""/>
        <dsp:cNvSpPr/>
      </dsp:nvSpPr>
      <dsp:spPr>
        <a:xfrm rot="10800000">
          <a:off x="1377441" y="3736331"/>
          <a:ext cx="4516956" cy="958848"/>
        </a:xfrm>
        <a:prstGeom prst="homePlate">
          <a:avLst/>
        </a:prstGeom>
        <a:solidFill>
          <a:schemeClr val="accent5">
            <a:hueOff val="-9933876"/>
            <a:satOff val="39811"/>
            <a:lumOff val="862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22825" tIns="95250" rIns="177800" bIns="95250" numCol="1" spcCol="1270" anchor="ctr" anchorCtr="0">
          <a:noAutofit/>
        </a:bodyPr>
        <a:lstStyle/>
        <a:p>
          <a:pPr marL="0" lvl="0" indent="0" algn="ctr" defTabSz="1111250">
            <a:lnSpc>
              <a:spcPct val="90000"/>
            </a:lnSpc>
            <a:spcBef>
              <a:spcPct val="0"/>
            </a:spcBef>
            <a:spcAft>
              <a:spcPct val="35000"/>
            </a:spcAft>
            <a:buNone/>
          </a:pPr>
          <a:r>
            <a:rPr lang="zh-CN" altLang="en-US" sz="2500" kern="1200" dirty="0"/>
            <a:t>蠕变解析式</a:t>
          </a:r>
        </a:p>
      </dsp:txBody>
      <dsp:txXfrm rot="10800000">
        <a:off x="1617153" y="3736331"/>
        <a:ext cx="4277244" cy="958848"/>
      </dsp:txXfrm>
    </dsp:sp>
    <dsp:sp modelId="{006C3D2A-9625-42DF-98FE-E7E6FF663109}">
      <dsp:nvSpPr>
        <dsp:cNvPr id="0" name=""/>
        <dsp:cNvSpPr/>
      </dsp:nvSpPr>
      <dsp:spPr>
        <a:xfrm>
          <a:off x="898017" y="3736331"/>
          <a:ext cx="958848" cy="958848"/>
        </a:xfrm>
        <a:prstGeom prst="ellipse">
          <a:avLst/>
        </a:prstGeom>
        <a:solidFill>
          <a:schemeClr val="accent5">
            <a:tint val="50000"/>
            <a:hueOff val="-10682366"/>
            <a:satOff val="47617"/>
            <a:lumOff val="4207"/>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90A829-B889-4C66-9955-D944C92FD06C}">
      <dsp:nvSpPr>
        <dsp:cNvPr id="0" name=""/>
        <dsp:cNvSpPr/>
      </dsp:nvSpPr>
      <dsp:spPr>
        <a:xfrm rot="10800000">
          <a:off x="1377441" y="1116"/>
          <a:ext cx="4516956" cy="958848"/>
        </a:xfrm>
        <a:prstGeom prst="homePlate">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22825" tIns="95250" rIns="177800" bIns="95250" numCol="1" spcCol="1270" anchor="ctr" anchorCtr="0">
          <a:noAutofit/>
        </a:bodyPr>
        <a:lstStyle/>
        <a:p>
          <a:pPr marL="0" lvl="0" indent="0" algn="ctr" defTabSz="1111250">
            <a:lnSpc>
              <a:spcPct val="90000"/>
            </a:lnSpc>
            <a:spcBef>
              <a:spcPct val="0"/>
            </a:spcBef>
            <a:spcAft>
              <a:spcPct val="35000"/>
            </a:spcAft>
            <a:buNone/>
          </a:pPr>
          <a:r>
            <a:rPr lang="zh-CN" altLang="en-US" sz="2500" kern="1200" dirty="0"/>
            <a:t>数据采集与存储</a:t>
          </a:r>
        </a:p>
      </dsp:txBody>
      <dsp:txXfrm rot="10800000">
        <a:off x="1617153" y="1116"/>
        <a:ext cx="4277244" cy="958848"/>
      </dsp:txXfrm>
    </dsp:sp>
    <dsp:sp modelId="{74C77656-9FF4-4C55-BF07-99C26FF3CA23}">
      <dsp:nvSpPr>
        <dsp:cNvPr id="0" name=""/>
        <dsp:cNvSpPr/>
      </dsp:nvSpPr>
      <dsp:spPr>
        <a:xfrm>
          <a:off x="898017" y="1116"/>
          <a:ext cx="958848" cy="958848"/>
        </a:xfrm>
        <a:prstGeom prst="ellipse">
          <a:avLst/>
        </a:prstGeom>
        <a:solidFill>
          <a:schemeClr val="accent5">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0BEE4DD-E300-49A6-A2C3-9CF47E8C140C}">
      <dsp:nvSpPr>
        <dsp:cNvPr id="0" name=""/>
        <dsp:cNvSpPr/>
      </dsp:nvSpPr>
      <dsp:spPr>
        <a:xfrm rot="10800000">
          <a:off x="1377441" y="1246187"/>
          <a:ext cx="4516956" cy="958848"/>
        </a:xfrm>
        <a:prstGeom prst="homePlate">
          <a:avLst/>
        </a:prstGeom>
        <a:solidFill>
          <a:schemeClr val="bg1">
            <a:lumMod val="6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22825" tIns="95250" rIns="177800" bIns="95250" numCol="1" spcCol="1270" anchor="ctr" anchorCtr="0">
          <a:noAutofit/>
        </a:bodyPr>
        <a:lstStyle/>
        <a:p>
          <a:pPr marL="0" lvl="0" indent="0" algn="ctr" defTabSz="1111250">
            <a:lnSpc>
              <a:spcPct val="90000"/>
            </a:lnSpc>
            <a:spcBef>
              <a:spcPct val="0"/>
            </a:spcBef>
            <a:spcAft>
              <a:spcPct val="35000"/>
            </a:spcAft>
            <a:buNone/>
          </a:pPr>
          <a:r>
            <a:rPr lang="zh-CN" altLang="en-US" sz="2500" kern="1200" dirty="0"/>
            <a:t>数据驱动的数据挖掘</a:t>
          </a:r>
          <a:r>
            <a:rPr lang="en-US" altLang="zh-CN" sz="2500" kern="1200" dirty="0"/>
            <a:t>/</a:t>
          </a:r>
          <a:r>
            <a:rPr lang="zh-CN" altLang="en-US" sz="2500" kern="1200" dirty="0"/>
            <a:t>机器学习算法研究</a:t>
          </a:r>
        </a:p>
      </dsp:txBody>
      <dsp:txXfrm rot="10800000">
        <a:off x="1617153" y="1246187"/>
        <a:ext cx="4277244" cy="958848"/>
      </dsp:txXfrm>
    </dsp:sp>
    <dsp:sp modelId="{0251EEBF-9464-46AC-89B2-C3BDE0C69794}">
      <dsp:nvSpPr>
        <dsp:cNvPr id="0" name=""/>
        <dsp:cNvSpPr/>
      </dsp:nvSpPr>
      <dsp:spPr>
        <a:xfrm>
          <a:off x="898017" y="1246187"/>
          <a:ext cx="958848" cy="958848"/>
        </a:xfrm>
        <a:prstGeom prst="ellipse">
          <a:avLst/>
        </a:prstGeom>
        <a:solidFill>
          <a:schemeClr val="accent5">
            <a:tint val="50000"/>
            <a:hueOff val="-3560789"/>
            <a:satOff val="15872"/>
            <a:lumOff val="140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8A636E5-2BCF-4192-BFE6-99F22DB563AB}">
      <dsp:nvSpPr>
        <dsp:cNvPr id="0" name=""/>
        <dsp:cNvSpPr/>
      </dsp:nvSpPr>
      <dsp:spPr>
        <a:xfrm rot="10800000">
          <a:off x="1377441" y="2491259"/>
          <a:ext cx="4516956" cy="958848"/>
        </a:xfrm>
        <a:prstGeom prst="homePlate">
          <a:avLst/>
        </a:prstGeom>
        <a:solidFill>
          <a:schemeClr val="bg1">
            <a:lumMod val="6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22825" tIns="95250" rIns="177800" bIns="95250" numCol="1" spcCol="1270" anchor="ctr" anchorCtr="0">
          <a:noAutofit/>
        </a:bodyPr>
        <a:lstStyle/>
        <a:p>
          <a:pPr marL="0" lvl="0" indent="0" algn="ctr" defTabSz="1111250">
            <a:lnSpc>
              <a:spcPct val="90000"/>
            </a:lnSpc>
            <a:spcBef>
              <a:spcPct val="0"/>
            </a:spcBef>
            <a:spcAft>
              <a:spcPct val="35000"/>
            </a:spcAft>
            <a:buNone/>
          </a:pPr>
          <a:r>
            <a:rPr lang="zh-CN" altLang="en-US" sz="2500" kern="1200" dirty="0"/>
            <a:t>基于知识图谱的科学数据资源关联分析</a:t>
          </a:r>
        </a:p>
      </dsp:txBody>
      <dsp:txXfrm rot="10800000">
        <a:off x="1617153" y="2491259"/>
        <a:ext cx="4277244" cy="958848"/>
      </dsp:txXfrm>
    </dsp:sp>
    <dsp:sp modelId="{246B34E3-BF76-4034-8BB2-0CB108DF9BBB}">
      <dsp:nvSpPr>
        <dsp:cNvPr id="0" name=""/>
        <dsp:cNvSpPr/>
      </dsp:nvSpPr>
      <dsp:spPr>
        <a:xfrm>
          <a:off x="898017" y="2491259"/>
          <a:ext cx="958848" cy="958848"/>
        </a:xfrm>
        <a:prstGeom prst="ellipse">
          <a:avLst/>
        </a:prstGeom>
        <a:solidFill>
          <a:schemeClr val="accent5">
            <a:tint val="50000"/>
            <a:hueOff val="-7121577"/>
            <a:satOff val="31745"/>
            <a:lumOff val="280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8BEEFE2-2082-438E-BFA5-5EE3F503602F}">
      <dsp:nvSpPr>
        <dsp:cNvPr id="0" name=""/>
        <dsp:cNvSpPr/>
      </dsp:nvSpPr>
      <dsp:spPr>
        <a:xfrm rot="10800000">
          <a:off x="1377441" y="3736331"/>
          <a:ext cx="4516956" cy="958848"/>
        </a:xfrm>
        <a:prstGeom prst="homePlate">
          <a:avLst/>
        </a:prstGeom>
        <a:solidFill>
          <a:schemeClr val="bg1">
            <a:lumMod val="6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22825" tIns="95250" rIns="177800" bIns="95250" numCol="1" spcCol="1270" anchor="ctr" anchorCtr="0">
          <a:noAutofit/>
        </a:bodyPr>
        <a:lstStyle/>
        <a:p>
          <a:pPr marL="0" lvl="0" indent="0" algn="ctr" defTabSz="1111250">
            <a:lnSpc>
              <a:spcPct val="90000"/>
            </a:lnSpc>
            <a:spcBef>
              <a:spcPct val="0"/>
            </a:spcBef>
            <a:spcAft>
              <a:spcPct val="35000"/>
            </a:spcAft>
            <a:buNone/>
          </a:pPr>
          <a:r>
            <a:rPr lang="zh-CN" altLang="en-US" sz="2500" kern="1200" dirty="0"/>
            <a:t>蠕变解析式</a:t>
          </a:r>
        </a:p>
      </dsp:txBody>
      <dsp:txXfrm rot="10800000">
        <a:off x="1617153" y="3736331"/>
        <a:ext cx="4277244" cy="958848"/>
      </dsp:txXfrm>
    </dsp:sp>
    <dsp:sp modelId="{006C3D2A-9625-42DF-98FE-E7E6FF663109}">
      <dsp:nvSpPr>
        <dsp:cNvPr id="0" name=""/>
        <dsp:cNvSpPr/>
      </dsp:nvSpPr>
      <dsp:spPr>
        <a:xfrm>
          <a:off x="898017" y="3736331"/>
          <a:ext cx="958848" cy="958848"/>
        </a:xfrm>
        <a:prstGeom prst="ellipse">
          <a:avLst/>
        </a:prstGeom>
        <a:solidFill>
          <a:schemeClr val="accent5">
            <a:tint val="50000"/>
            <a:hueOff val="-10682366"/>
            <a:satOff val="47617"/>
            <a:lumOff val="4207"/>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90A829-B889-4C66-9955-D944C92FD06C}">
      <dsp:nvSpPr>
        <dsp:cNvPr id="0" name=""/>
        <dsp:cNvSpPr/>
      </dsp:nvSpPr>
      <dsp:spPr>
        <a:xfrm rot="10800000">
          <a:off x="1377441" y="1116"/>
          <a:ext cx="4516956" cy="958848"/>
        </a:xfrm>
        <a:prstGeom prst="homePlate">
          <a:avLst/>
        </a:prstGeom>
        <a:solidFill>
          <a:schemeClr val="bg1">
            <a:lumMod val="6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22825" tIns="95250" rIns="177800" bIns="95250" numCol="1" spcCol="1270" anchor="ctr" anchorCtr="0">
          <a:noAutofit/>
        </a:bodyPr>
        <a:lstStyle/>
        <a:p>
          <a:pPr marL="0" lvl="0" indent="0" algn="ctr" defTabSz="1111250">
            <a:lnSpc>
              <a:spcPct val="90000"/>
            </a:lnSpc>
            <a:spcBef>
              <a:spcPct val="0"/>
            </a:spcBef>
            <a:spcAft>
              <a:spcPct val="35000"/>
            </a:spcAft>
            <a:buNone/>
          </a:pPr>
          <a:r>
            <a:rPr lang="zh-CN" altLang="en-US" sz="2500" kern="1200" dirty="0"/>
            <a:t>数据采集与存储</a:t>
          </a:r>
        </a:p>
      </dsp:txBody>
      <dsp:txXfrm rot="10800000">
        <a:off x="1617153" y="1116"/>
        <a:ext cx="4277244" cy="958848"/>
      </dsp:txXfrm>
    </dsp:sp>
    <dsp:sp modelId="{74C77656-9FF4-4C55-BF07-99C26FF3CA23}">
      <dsp:nvSpPr>
        <dsp:cNvPr id="0" name=""/>
        <dsp:cNvSpPr/>
      </dsp:nvSpPr>
      <dsp:spPr>
        <a:xfrm>
          <a:off x="898017" y="1116"/>
          <a:ext cx="958848" cy="958848"/>
        </a:xfrm>
        <a:prstGeom prst="ellipse">
          <a:avLst/>
        </a:prstGeom>
        <a:solidFill>
          <a:schemeClr val="accent5">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0BEE4DD-E300-49A6-A2C3-9CF47E8C140C}">
      <dsp:nvSpPr>
        <dsp:cNvPr id="0" name=""/>
        <dsp:cNvSpPr/>
      </dsp:nvSpPr>
      <dsp:spPr>
        <a:xfrm rot="10800000">
          <a:off x="1377441" y="1246187"/>
          <a:ext cx="4516956" cy="958848"/>
        </a:xfrm>
        <a:prstGeom prst="homePlate">
          <a:avLst/>
        </a:prstGeom>
        <a:solidFill>
          <a:schemeClr val="accent5">
            <a:hueOff val="-3311292"/>
            <a:satOff val="13270"/>
            <a:lumOff val="287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22825" tIns="95250" rIns="177800" bIns="95250" numCol="1" spcCol="1270" anchor="ctr" anchorCtr="0">
          <a:noAutofit/>
        </a:bodyPr>
        <a:lstStyle/>
        <a:p>
          <a:pPr marL="0" lvl="0" indent="0" algn="ctr" defTabSz="1111250">
            <a:lnSpc>
              <a:spcPct val="90000"/>
            </a:lnSpc>
            <a:spcBef>
              <a:spcPct val="0"/>
            </a:spcBef>
            <a:spcAft>
              <a:spcPct val="35000"/>
            </a:spcAft>
            <a:buNone/>
          </a:pPr>
          <a:r>
            <a:rPr lang="zh-CN" altLang="en-US" sz="2500" kern="1200" dirty="0"/>
            <a:t>数据驱动的数据挖掘</a:t>
          </a:r>
          <a:r>
            <a:rPr lang="en-US" altLang="zh-CN" sz="2500" kern="1200" dirty="0"/>
            <a:t>/</a:t>
          </a:r>
          <a:r>
            <a:rPr lang="zh-CN" altLang="en-US" sz="2500" kern="1200" dirty="0"/>
            <a:t>机器学习算法研究</a:t>
          </a:r>
        </a:p>
      </dsp:txBody>
      <dsp:txXfrm rot="10800000">
        <a:off x="1617153" y="1246187"/>
        <a:ext cx="4277244" cy="958848"/>
      </dsp:txXfrm>
    </dsp:sp>
    <dsp:sp modelId="{0251EEBF-9464-46AC-89B2-C3BDE0C69794}">
      <dsp:nvSpPr>
        <dsp:cNvPr id="0" name=""/>
        <dsp:cNvSpPr/>
      </dsp:nvSpPr>
      <dsp:spPr>
        <a:xfrm>
          <a:off x="898017" y="1246187"/>
          <a:ext cx="958848" cy="958848"/>
        </a:xfrm>
        <a:prstGeom prst="ellipse">
          <a:avLst/>
        </a:prstGeom>
        <a:solidFill>
          <a:schemeClr val="accent5">
            <a:tint val="50000"/>
            <a:hueOff val="-3560789"/>
            <a:satOff val="15872"/>
            <a:lumOff val="140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8A636E5-2BCF-4192-BFE6-99F22DB563AB}">
      <dsp:nvSpPr>
        <dsp:cNvPr id="0" name=""/>
        <dsp:cNvSpPr/>
      </dsp:nvSpPr>
      <dsp:spPr>
        <a:xfrm rot="10800000">
          <a:off x="1377441" y="2491259"/>
          <a:ext cx="4516956" cy="958848"/>
        </a:xfrm>
        <a:prstGeom prst="homePlate">
          <a:avLst/>
        </a:prstGeom>
        <a:solidFill>
          <a:schemeClr val="bg1">
            <a:lumMod val="6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22825" tIns="95250" rIns="177800" bIns="95250" numCol="1" spcCol="1270" anchor="ctr" anchorCtr="0">
          <a:noAutofit/>
        </a:bodyPr>
        <a:lstStyle/>
        <a:p>
          <a:pPr marL="0" lvl="0" indent="0" algn="ctr" defTabSz="1111250">
            <a:lnSpc>
              <a:spcPct val="90000"/>
            </a:lnSpc>
            <a:spcBef>
              <a:spcPct val="0"/>
            </a:spcBef>
            <a:spcAft>
              <a:spcPct val="35000"/>
            </a:spcAft>
            <a:buNone/>
          </a:pPr>
          <a:r>
            <a:rPr lang="zh-CN" altLang="en-US" sz="2500" kern="1200" dirty="0"/>
            <a:t>基于知识图谱的科学数据资源关联分析</a:t>
          </a:r>
        </a:p>
      </dsp:txBody>
      <dsp:txXfrm rot="10800000">
        <a:off x="1617153" y="2491259"/>
        <a:ext cx="4277244" cy="958848"/>
      </dsp:txXfrm>
    </dsp:sp>
    <dsp:sp modelId="{246B34E3-BF76-4034-8BB2-0CB108DF9BBB}">
      <dsp:nvSpPr>
        <dsp:cNvPr id="0" name=""/>
        <dsp:cNvSpPr/>
      </dsp:nvSpPr>
      <dsp:spPr>
        <a:xfrm>
          <a:off x="898017" y="2491259"/>
          <a:ext cx="958848" cy="958848"/>
        </a:xfrm>
        <a:prstGeom prst="ellipse">
          <a:avLst/>
        </a:prstGeom>
        <a:solidFill>
          <a:schemeClr val="accent5">
            <a:tint val="50000"/>
            <a:hueOff val="-7121577"/>
            <a:satOff val="31745"/>
            <a:lumOff val="280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8BEEFE2-2082-438E-BFA5-5EE3F503602F}">
      <dsp:nvSpPr>
        <dsp:cNvPr id="0" name=""/>
        <dsp:cNvSpPr/>
      </dsp:nvSpPr>
      <dsp:spPr>
        <a:xfrm rot="10800000">
          <a:off x="1377441" y="3736331"/>
          <a:ext cx="4516956" cy="958848"/>
        </a:xfrm>
        <a:prstGeom prst="homePlate">
          <a:avLst/>
        </a:prstGeom>
        <a:solidFill>
          <a:schemeClr val="bg1">
            <a:lumMod val="6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22825" tIns="95250" rIns="177800" bIns="95250" numCol="1" spcCol="1270" anchor="ctr" anchorCtr="0">
          <a:noAutofit/>
        </a:bodyPr>
        <a:lstStyle/>
        <a:p>
          <a:pPr marL="0" lvl="0" indent="0" algn="ctr" defTabSz="1111250">
            <a:lnSpc>
              <a:spcPct val="90000"/>
            </a:lnSpc>
            <a:spcBef>
              <a:spcPct val="0"/>
            </a:spcBef>
            <a:spcAft>
              <a:spcPct val="35000"/>
            </a:spcAft>
            <a:buNone/>
          </a:pPr>
          <a:r>
            <a:rPr lang="zh-CN" altLang="en-US" sz="2500" kern="1200" dirty="0"/>
            <a:t>蠕变解析式</a:t>
          </a:r>
        </a:p>
      </dsp:txBody>
      <dsp:txXfrm rot="10800000">
        <a:off x="1617153" y="3736331"/>
        <a:ext cx="4277244" cy="958848"/>
      </dsp:txXfrm>
    </dsp:sp>
    <dsp:sp modelId="{006C3D2A-9625-42DF-98FE-E7E6FF663109}">
      <dsp:nvSpPr>
        <dsp:cNvPr id="0" name=""/>
        <dsp:cNvSpPr/>
      </dsp:nvSpPr>
      <dsp:spPr>
        <a:xfrm>
          <a:off x="898017" y="3736331"/>
          <a:ext cx="958848" cy="958848"/>
        </a:xfrm>
        <a:prstGeom prst="ellipse">
          <a:avLst/>
        </a:prstGeom>
        <a:solidFill>
          <a:schemeClr val="accent5">
            <a:tint val="50000"/>
            <a:hueOff val="-10682366"/>
            <a:satOff val="47617"/>
            <a:lumOff val="4207"/>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061133-6317-42B1-B159-5E6466D19DFA}">
      <dsp:nvSpPr>
        <dsp:cNvPr id="0" name=""/>
        <dsp:cNvSpPr/>
      </dsp:nvSpPr>
      <dsp:spPr>
        <a:xfrm>
          <a:off x="161320" y="221569"/>
          <a:ext cx="1281511" cy="1281511"/>
        </a:xfrm>
        <a:prstGeom prst="blockArc">
          <a:avLst>
            <a:gd name="adj1" fmla="val 11880000"/>
            <a:gd name="adj2" fmla="val 16200000"/>
            <a:gd name="adj3" fmla="val 4639"/>
          </a:avLst>
        </a:prstGeom>
        <a:solidFill>
          <a:schemeClr val="accent5">
            <a:hueOff val="-9933876"/>
            <a:satOff val="39811"/>
            <a:lumOff val="8628"/>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FB7942C-2A36-47D2-8A6D-979AE590B49B}">
      <dsp:nvSpPr>
        <dsp:cNvPr id="0" name=""/>
        <dsp:cNvSpPr/>
      </dsp:nvSpPr>
      <dsp:spPr>
        <a:xfrm>
          <a:off x="161320" y="221569"/>
          <a:ext cx="1281511" cy="1281511"/>
        </a:xfrm>
        <a:prstGeom prst="blockArc">
          <a:avLst>
            <a:gd name="adj1" fmla="val 7560000"/>
            <a:gd name="adj2" fmla="val 11880000"/>
            <a:gd name="adj3" fmla="val 4639"/>
          </a:avLst>
        </a:prstGeom>
        <a:solidFill>
          <a:schemeClr val="accent5">
            <a:hueOff val="-7450407"/>
            <a:satOff val="29858"/>
            <a:lumOff val="6471"/>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E46DEA03-1C15-497B-B069-84FC88716F6F}">
      <dsp:nvSpPr>
        <dsp:cNvPr id="0" name=""/>
        <dsp:cNvSpPr/>
      </dsp:nvSpPr>
      <dsp:spPr>
        <a:xfrm>
          <a:off x="161320" y="221569"/>
          <a:ext cx="1281511" cy="1281511"/>
        </a:xfrm>
        <a:prstGeom prst="blockArc">
          <a:avLst>
            <a:gd name="adj1" fmla="val 3240000"/>
            <a:gd name="adj2" fmla="val 7560000"/>
            <a:gd name="adj3" fmla="val 4639"/>
          </a:avLst>
        </a:prstGeom>
        <a:solidFill>
          <a:schemeClr val="accent5">
            <a:hueOff val="-4966938"/>
            <a:satOff val="19906"/>
            <a:lumOff val="4314"/>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B0863EE-CAF7-4726-A39C-624B18079FB1}">
      <dsp:nvSpPr>
        <dsp:cNvPr id="0" name=""/>
        <dsp:cNvSpPr/>
      </dsp:nvSpPr>
      <dsp:spPr>
        <a:xfrm>
          <a:off x="161320" y="221569"/>
          <a:ext cx="1281511" cy="1281511"/>
        </a:xfrm>
        <a:prstGeom prst="blockArc">
          <a:avLst>
            <a:gd name="adj1" fmla="val 20520000"/>
            <a:gd name="adj2" fmla="val 3240000"/>
            <a:gd name="adj3" fmla="val 4639"/>
          </a:avLst>
        </a:prstGeom>
        <a:solidFill>
          <a:schemeClr val="accent5">
            <a:hueOff val="-2483469"/>
            <a:satOff val="9953"/>
            <a:lumOff val="2157"/>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E8A46A3-FEA9-43A6-AF59-3B1111B88F1F}">
      <dsp:nvSpPr>
        <dsp:cNvPr id="0" name=""/>
        <dsp:cNvSpPr/>
      </dsp:nvSpPr>
      <dsp:spPr>
        <a:xfrm>
          <a:off x="161320" y="221569"/>
          <a:ext cx="1281511" cy="1281511"/>
        </a:xfrm>
        <a:prstGeom prst="blockArc">
          <a:avLst>
            <a:gd name="adj1" fmla="val 16200000"/>
            <a:gd name="adj2" fmla="val 20520000"/>
            <a:gd name="adj3" fmla="val 4639"/>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BE46D69-316A-4A66-A2B7-94AAEAF8BAC2}">
      <dsp:nvSpPr>
        <dsp:cNvPr id="0" name=""/>
        <dsp:cNvSpPr/>
      </dsp:nvSpPr>
      <dsp:spPr>
        <a:xfrm>
          <a:off x="507172" y="567421"/>
          <a:ext cx="589808" cy="589808"/>
        </a:xfrm>
        <a:prstGeom prst="ellipse">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zh-CN" altLang="en-US" sz="1200" kern="1200" dirty="0"/>
            <a:t>蠕变性能</a:t>
          </a:r>
        </a:p>
      </dsp:txBody>
      <dsp:txXfrm>
        <a:off x="593547" y="653796"/>
        <a:ext cx="417058" cy="417058"/>
      </dsp:txXfrm>
    </dsp:sp>
    <dsp:sp modelId="{517ABFBA-4E0D-4BE7-B229-3797C115DB4D}">
      <dsp:nvSpPr>
        <dsp:cNvPr id="0" name=""/>
        <dsp:cNvSpPr/>
      </dsp:nvSpPr>
      <dsp:spPr>
        <a:xfrm>
          <a:off x="595643" y="30000"/>
          <a:ext cx="412865" cy="412865"/>
        </a:xfrm>
        <a:prstGeom prst="ellipse">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zh-CN" altLang="en-US" sz="700" kern="1200" dirty="0"/>
            <a:t>成分</a:t>
          </a:r>
        </a:p>
      </dsp:txBody>
      <dsp:txXfrm>
        <a:off x="656106" y="90463"/>
        <a:ext cx="291939" cy="291939"/>
      </dsp:txXfrm>
    </dsp:sp>
    <dsp:sp modelId="{331B85EC-7C50-4F61-806E-5DC3B2D805D8}">
      <dsp:nvSpPr>
        <dsp:cNvPr id="0" name=""/>
        <dsp:cNvSpPr/>
      </dsp:nvSpPr>
      <dsp:spPr>
        <a:xfrm>
          <a:off x="1190902" y="462481"/>
          <a:ext cx="412865" cy="412865"/>
        </a:xfrm>
        <a:prstGeom prst="ellipse">
          <a:avLst/>
        </a:prstGeom>
        <a:solidFill>
          <a:schemeClr val="accent5">
            <a:hueOff val="-2483469"/>
            <a:satOff val="9953"/>
            <a:lumOff val="2157"/>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zh-CN" altLang="en-US" sz="700" kern="1200" dirty="0"/>
            <a:t>应力</a:t>
          </a:r>
        </a:p>
      </dsp:txBody>
      <dsp:txXfrm>
        <a:off x="1251365" y="522944"/>
        <a:ext cx="291939" cy="291939"/>
      </dsp:txXfrm>
    </dsp:sp>
    <dsp:sp modelId="{8FF77C59-D311-4785-BA98-C48284A4260C}">
      <dsp:nvSpPr>
        <dsp:cNvPr id="0" name=""/>
        <dsp:cNvSpPr/>
      </dsp:nvSpPr>
      <dsp:spPr>
        <a:xfrm>
          <a:off x="963534" y="1162250"/>
          <a:ext cx="412865" cy="412865"/>
        </a:xfrm>
        <a:prstGeom prst="ellipse">
          <a:avLst/>
        </a:prstGeom>
        <a:solidFill>
          <a:schemeClr val="accent5">
            <a:hueOff val="-4966938"/>
            <a:satOff val="19906"/>
            <a:lumOff val="431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zh-CN" altLang="en-US" sz="700" kern="1200" dirty="0"/>
            <a:t>晶格错配度</a:t>
          </a:r>
        </a:p>
      </dsp:txBody>
      <dsp:txXfrm>
        <a:off x="1023997" y="1222713"/>
        <a:ext cx="291939" cy="291939"/>
      </dsp:txXfrm>
    </dsp:sp>
    <dsp:sp modelId="{63BBFADA-00AA-4C15-BB20-06DBBDBCCF18}">
      <dsp:nvSpPr>
        <dsp:cNvPr id="0" name=""/>
        <dsp:cNvSpPr/>
      </dsp:nvSpPr>
      <dsp:spPr>
        <a:xfrm>
          <a:off x="227753" y="1162250"/>
          <a:ext cx="412865" cy="412865"/>
        </a:xfrm>
        <a:prstGeom prst="ellipse">
          <a:avLst/>
        </a:prstGeom>
        <a:solidFill>
          <a:schemeClr val="accent5">
            <a:hueOff val="-7450407"/>
            <a:satOff val="29858"/>
            <a:lumOff val="647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zh-CN" altLang="en-US" sz="700" kern="1200" dirty="0"/>
            <a:t>温度</a:t>
          </a:r>
        </a:p>
      </dsp:txBody>
      <dsp:txXfrm>
        <a:off x="288216" y="1222713"/>
        <a:ext cx="291939" cy="291939"/>
      </dsp:txXfrm>
    </dsp:sp>
    <dsp:sp modelId="{8648740D-CCC2-4679-AEEC-78FD69374AE9}">
      <dsp:nvSpPr>
        <dsp:cNvPr id="0" name=""/>
        <dsp:cNvSpPr/>
      </dsp:nvSpPr>
      <dsp:spPr>
        <a:xfrm>
          <a:off x="384" y="462481"/>
          <a:ext cx="412865" cy="412865"/>
        </a:xfrm>
        <a:prstGeom prst="ellipse">
          <a:avLst/>
        </a:prstGeom>
        <a:solidFill>
          <a:schemeClr val="accent5">
            <a:hueOff val="-9933876"/>
            <a:satOff val="39811"/>
            <a:lumOff val="862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zh-CN" altLang="en-US" sz="700" kern="1200" dirty="0"/>
            <a:t>其他</a:t>
          </a:r>
        </a:p>
      </dsp:txBody>
      <dsp:txXfrm>
        <a:off x="60847" y="522944"/>
        <a:ext cx="291939" cy="291939"/>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90A829-B889-4C66-9955-D944C92FD06C}">
      <dsp:nvSpPr>
        <dsp:cNvPr id="0" name=""/>
        <dsp:cNvSpPr/>
      </dsp:nvSpPr>
      <dsp:spPr>
        <a:xfrm rot="10800000">
          <a:off x="1377441" y="1116"/>
          <a:ext cx="4516956" cy="958848"/>
        </a:xfrm>
        <a:prstGeom prst="homePlate">
          <a:avLst/>
        </a:prstGeom>
        <a:solidFill>
          <a:schemeClr val="bg1">
            <a:lumMod val="6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22825" tIns="95250" rIns="177800" bIns="95250" numCol="1" spcCol="1270" anchor="ctr" anchorCtr="0">
          <a:noAutofit/>
        </a:bodyPr>
        <a:lstStyle/>
        <a:p>
          <a:pPr marL="0" lvl="0" indent="0" algn="ctr" defTabSz="1111250">
            <a:lnSpc>
              <a:spcPct val="90000"/>
            </a:lnSpc>
            <a:spcBef>
              <a:spcPct val="0"/>
            </a:spcBef>
            <a:spcAft>
              <a:spcPct val="35000"/>
            </a:spcAft>
            <a:buNone/>
          </a:pPr>
          <a:r>
            <a:rPr lang="zh-CN" altLang="en-US" sz="2500" kern="1200" dirty="0"/>
            <a:t>数据采集与存储</a:t>
          </a:r>
        </a:p>
      </dsp:txBody>
      <dsp:txXfrm rot="10800000">
        <a:off x="1617153" y="1116"/>
        <a:ext cx="4277244" cy="958848"/>
      </dsp:txXfrm>
    </dsp:sp>
    <dsp:sp modelId="{74C77656-9FF4-4C55-BF07-99C26FF3CA23}">
      <dsp:nvSpPr>
        <dsp:cNvPr id="0" name=""/>
        <dsp:cNvSpPr/>
      </dsp:nvSpPr>
      <dsp:spPr>
        <a:xfrm>
          <a:off x="898017" y="1116"/>
          <a:ext cx="958848" cy="958848"/>
        </a:xfrm>
        <a:prstGeom prst="ellipse">
          <a:avLst/>
        </a:prstGeom>
        <a:solidFill>
          <a:schemeClr val="accent5">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0BEE4DD-E300-49A6-A2C3-9CF47E8C140C}">
      <dsp:nvSpPr>
        <dsp:cNvPr id="0" name=""/>
        <dsp:cNvSpPr/>
      </dsp:nvSpPr>
      <dsp:spPr>
        <a:xfrm rot="10800000">
          <a:off x="1377441" y="1246187"/>
          <a:ext cx="4516956" cy="958848"/>
        </a:xfrm>
        <a:prstGeom prst="homePlate">
          <a:avLst/>
        </a:prstGeom>
        <a:solidFill>
          <a:schemeClr val="bg1">
            <a:lumMod val="6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22825" tIns="95250" rIns="177800" bIns="95250" numCol="1" spcCol="1270" anchor="ctr" anchorCtr="0">
          <a:noAutofit/>
        </a:bodyPr>
        <a:lstStyle/>
        <a:p>
          <a:pPr marL="0" lvl="0" indent="0" algn="ctr" defTabSz="1111250">
            <a:lnSpc>
              <a:spcPct val="90000"/>
            </a:lnSpc>
            <a:spcBef>
              <a:spcPct val="0"/>
            </a:spcBef>
            <a:spcAft>
              <a:spcPct val="35000"/>
            </a:spcAft>
            <a:buNone/>
          </a:pPr>
          <a:r>
            <a:rPr lang="zh-CN" altLang="en-US" sz="2500" kern="1200" dirty="0"/>
            <a:t>数据驱动的数据挖掘</a:t>
          </a:r>
          <a:r>
            <a:rPr lang="en-US" altLang="zh-CN" sz="2500" kern="1200" dirty="0"/>
            <a:t>/</a:t>
          </a:r>
          <a:r>
            <a:rPr lang="zh-CN" altLang="en-US" sz="2500" kern="1200" dirty="0"/>
            <a:t>机器学习算法研究</a:t>
          </a:r>
        </a:p>
      </dsp:txBody>
      <dsp:txXfrm rot="10800000">
        <a:off x="1617153" y="1246187"/>
        <a:ext cx="4277244" cy="958848"/>
      </dsp:txXfrm>
    </dsp:sp>
    <dsp:sp modelId="{0251EEBF-9464-46AC-89B2-C3BDE0C69794}">
      <dsp:nvSpPr>
        <dsp:cNvPr id="0" name=""/>
        <dsp:cNvSpPr/>
      </dsp:nvSpPr>
      <dsp:spPr>
        <a:xfrm>
          <a:off x="898017" y="1246187"/>
          <a:ext cx="958848" cy="958848"/>
        </a:xfrm>
        <a:prstGeom prst="ellipse">
          <a:avLst/>
        </a:prstGeom>
        <a:solidFill>
          <a:schemeClr val="accent5">
            <a:tint val="50000"/>
            <a:hueOff val="-3560789"/>
            <a:satOff val="15872"/>
            <a:lumOff val="140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8A636E5-2BCF-4192-BFE6-99F22DB563AB}">
      <dsp:nvSpPr>
        <dsp:cNvPr id="0" name=""/>
        <dsp:cNvSpPr/>
      </dsp:nvSpPr>
      <dsp:spPr>
        <a:xfrm rot="10800000">
          <a:off x="1377441" y="2491259"/>
          <a:ext cx="4516956" cy="958848"/>
        </a:xfrm>
        <a:prstGeom prst="homePlate">
          <a:avLst/>
        </a:prstGeom>
        <a:solidFill>
          <a:schemeClr val="accent5">
            <a:hueOff val="-6622584"/>
            <a:satOff val="26541"/>
            <a:lumOff val="575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22825" tIns="95250" rIns="177800" bIns="95250" numCol="1" spcCol="1270" anchor="ctr" anchorCtr="0">
          <a:noAutofit/>
        </a:bodyPr>
        <a:lstStyle/>
        <a:p>
          <a:pPr marL="0" lvl="0" indent="0" algn="ctr" defTabSz="1111250">
            <a:lnSpc>
              <a:spcPct val="90000"/>
            </a:lnSpc>
            <a:spcBef>
              <a:spcPct val="0"/>
            </a:spcBef>
            <a:spcAft>
              <a:spcPct val="35000"/>
            </a:spcAft>
            <a:buNone/>
          </a:pPr>
          <a:r>
            <a:rPr lang="zh-CN" altLang="en-US" sz="2500" kern="1200" dirty="0"/>
            <a:t>基于知识图谱的科学数据资源关联分析</a:t>
          </a:r>
        </a:p>
      </dsp:txBody>
      <dsp:txXfrm rot="10800000">
        <a:off x="1617153" y="2491259"/>
        <a:ext cx="4277244" cy="958848"/>
      </dsp:txXfrm>
    </dsp:sp>
    <dsp:sp modelId="{246B34E3-BF76-4034-8BB2-0CB108DF9BBB}">
      <dsp:nvSpPr>
        <dsp:cNvPr id="0" name=""/>
        <dsp:cNvSpPr/>
      </dsp:nvSpPr>
      <dsp:spPr>
        <a:xfrm>
          <a:off x="898017" y="2491259"/>
          <a:ext cx="958848" cy="958848"/>
        </a:xfrm>
        <a:prstGeom prst="ellipse">
          <a:avLst/>
        </a:prstGeom>
        <a:solidFill>
          <a:schemeClr val="accent5">
            <a:tint val="50000"/>
            <a:hueOff val="-7121577"/>
            <a:satOff val="31745"/>
            <a:lumOff val="280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8BEEFE2-2082-438E-BFA5-5EE3F503602F}">
      <dsp:nvSpPr>
        <dsp:cNvPr id="0" name=""/>
        <dsp:cNvSpPr/>
      </dsp:nvSpPr>
      <dsp:spPr>
        <a:xfrm rot="10800000">
          <a:off x="1377441" y="3736331"/>
          <a:ext cx="4516956" cy="958848"/>
        </a:xfrm>
        <a:prstGeom prst="homePlate">
          <a:avLst/>
        </a:prstGeom>
        <a:solidFill>
          <a:schemeClr val="bg1">
            <a:lumMod val="6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22825" tIns="95250" rIns="177800" bIns="95250" numCol="1" spcCol="1270" anchor="ctr" anchorCtr="0">
          <a:noAutofit/>
        </a:bodyPr>
        <a:lstStyle/>
        <a:p>
          <a:pPr marL="0" lvl="0" indent="0" algn="ctr" defTabSz="1111250">
            <a:lnSpc>
              <a:spcPct val="90000"/>
            </a:lnSpc>
            <a:spcBef>
              <a:spcPct val="0"/>
            </a:spcBef>
            <a:spcAft>
              <a:spcPct val="35000"/>
            </a:spcAft>
            <a:buNone/>
          </a:pPr>
          <a:r>
            <a:rPr lang="zh-CN" altLang="en-US" sz="2500" kern="1200" dirty="0"/>
            <a:t>蠕变解析式</a:t>
          </a:r>
        </a:p>
      </dsp:txBody>
      <dsp:txXfrm rot="10800000">
        <a:off x="1617153" y="3736331"/>
        <a:ext cx="4277244" cy="958848"/>
      </dsp:txXfrm>
    </dsp:sp>
    <dsp:sp modelId="{006C3D2A-9625-42DF-98FE-E7E6FF663109}">
      <dsp:nvSpPr>
        <dsp:cNvPr id="0" name=""/>
        <dsp:cNvSpPr/>
      </dsp:nvSpPr>
      <dsp:spPr>
        <a:xfrm>
          <a:off x="898017" y="3736331"/>
          <a:ext cx="958848" cy="958848"/>
        </a:xfrm>
        <a:prstGeom prst="ellipse">
          <a:avLst/>
        </a:prstGeom>
        <a:solidFill>
          <a:schemeClr val="accent5">
            <a:tint val="50000"/>
            <a:hueOff val="-10682366"/>
            <a:satOff val="47617"/>
            <a:lumOff val="4207"/>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1C7C5F-26DF-4786-B470-3ADC5868A24E}">
      <dsp:nvSpPr>
        <dsp:cNvPr id="0" name=""/>
        <dsp:cNvSpPr/>
      </dsp:nvSpPr>
      <dsp:spPr>
        <a:xfrm>
          <a:off x="1023895" y="19426"/>
          <a:ext cx="1010194" cy="1010194"/>
        </a:xfrm>
        <a:prstGeom prst="ellipse">
          <a:avLst/>
        </a:prstGeom>
        <a:solidFill>
          <a:schemeClr val="accent5">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1">
          <a:noAutofit/>
        </a:bodyPr>
        <a:lstStyle/>
        <a:p>
          <a:pPr marL="0" lvl="0" indent="0" algn="l" defTabSz="400050">
            <a:lnSpc>
              <a:spcPct val="90000"/>
            </a:lnSpc>
            <a:spcBef>
              <a:spcPct val="0"/>
            </a:spcBef>
            <a:spcAft>
              <a:spcPct val="35000"/>
            </a:spcAft>
            <a:buNone/>
          </a:pPr>
          <a:r>
            <a:rPr lang="zh-CN" altLang="en-US" sz="900" kern="1200" dirty="0"/>
            <a:t>文献</a:t>
          </a:r>
        </a:p>
        <a:p>
          <a:pPr marL="57150" lvl="1" indent="-57150" algn="l" defTabSz="311150">
            <a:lnSpc>
              <a:spcPct val="90000"/>
            </a:lnSpc>
            <a:spcBef>
              <a:spcPct val="0"/>
            </a:spcBef>
            <a:spcAft>
              <a:spcPct val="15000"/>
            </a:spcAft>
            <a:buChar char="•"/>
          </a:pPr>
          <a:endParaRPr lang="zh-CN" altLang="en-US" sz="700" kern="1200" dirty="0"/>
        </a:p>
      </dsp:txBody>
      <dsp:txXfrm>
        <a:off x="1140456" y="155414"/>
        <a:ext cx="777072" cy="320542"/>
      </dsp:txXfrm>
    </dsp:sp>
    <dsp:sp modelId="{2DCFACB0-A485-4C79-B84A-BCB7AE6FEC3E}">
      <dsp:nvSpPr>
        <dsp:cNvPr id="0" name=""/>
        <dsp:cNvSpPr/>
      </dsp:nvSpPr>
      <dsp:spPr>
        <a:xfrm>
          <a:off x="1470712" y="466243"/>
          <a:ext cx="1010194" cy="1010194"/>
        </a:xfrm>
        <a:prstGeom prst="ellipse">
          <a:avLst/>
        </a:prstGeom>
        <a:solidFill>
          <a:schemeClr val="accent5">
            <a:alpha val="50000"/>
            <a:hueOff val="-3311292"/>
            <a:satOff val="13270"/>
            <a:lumOff val="287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1">
          <a:noAutofit/>
        </a:bodyPr>
        <a:lstStyle/>
        <a:p>
          <a:pPr marL="0" lvl="0" indent="0" algn="l" defTabSz="400050">
            <a:lnSpc>
              <a:spcPct val="90000"/>
            </a:lnSpc>
            <a:spcBef>
              <a:spcPct val="0"/>
            </a:spcBef>
            <a:spcAft>
              <a:spcPct val="35000"/>
            </a:spcAft>
            <a:buNone/>
          </a:pPr>
          <a:r>
            <a:rPr lang="zh-CN" altLang="en-US" sz="900" kern="1200" dirty="0"/>
            <a:t>数据</a:t>
          </a:r>
        </a:p>
        <a:p>
          <a:pPr marL="57150" lvl="1" indent="-57150" algn="l" defTabSz="311150">
            <a:lnSpc>
              <a:spcPct val="90000"/>
            </a:lnSpc>
            <a:spcBef>
              <a:spcPct val="0"/>
            </a:spcBef>
            <a:spcAft>
              <a:spcPct val="15000"/>
            </a:spcAft>
            <a:buChar char="•"/>
          </a:pPr>
          <a:endParaRPr lang="zh-CN" altLang="en-US" sz="700" kern="1200"/>
        </a:p>
      </dsp:txBody>
      <dsp:txXfrm>
        <a:off x="2014663" y="582804"/>
        <a:ext cx="388536" cy="777072"/>
      </dsp:txXfrm>
    </dsp:sp>
    <dsp:sp modelId="{A9E12AAB-03B9-4C6F-A61C-DA0042C9EA42}">
      <dsp:nvSpPr>
        <dsp:cNvPr id="0" name=""/>
        <dsp:cNvSpPr/>
      </dsp:nvSpPr>
      <dsp:spPr>
        <a:xfrm>
          <a:off x="1023895" y="913060"/>
          <a:ext cx="1010194" cy="1010194"/>
        </a:xfrm>
        <a:prstGeom prst="ellipse">
          <a:avLst/>
        </a:prstGeom>
        <a:solidFill>
          <a:schemeClr val="accent5">
            <a:alpha val="50000"/>
            <a:hueOff val="-6622584"/>
            <a:satOff val="26541"/>
            <a:lumOff val="575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1">
          <a:noAutofit/>
        </a:bodyPr>
        <a:lstStyle/>
        <a:p>
          <a:pPr marL="0" lvl="0" indent="0" algn="l" defTabSz="400050">
            <a:lnSpc>
              <a:spcPct val="90000"/>
            </a:lnSpc>
            <a:spcBef>
              <a:spcPct val="0"/>
            </a:spcBef>
            <a:spcAft>
              <a:spcPct val="35000"/>
            </a:spcAft>
            <a:buNone/>
          </a:pPr>
          <a:r>
            <a:rPr lang="zh-CN" altLang="en-US" sz="900" kern="1200" dirty="0"/>
            <a:t>计算方法</a:t>
          </a:r>
        </a:p>
        <a:p>
          <a:pPr marL="57150" lvl="1" indent="-57150" algn="l" defTabSz="311150">
            <a:lnSpc>
              <a:spcPct val="90000"/>
            </a:lnSpc>
            <a:spcBef>
              <a:spcPct val="0"/>
            </a:spcBef>
            <a:spcAft>
              <a:spcPct val="15000"/>
            </a:spcAft>
            <a:buChar char="•"/>
          </a:pPr>
          <a:endParaRPr lang="zh-CN" altLang="en-US" sz="700" kern="1200"/>
        </a:p>
      </dsp:txBody>
      <dsp:txXfrm>
        <a:off x="1140456" y="1466724"/>
        <a:ext cx="777072" cy="320542"/>
      </dsp:txXfrm>
    </dsp:sp>
    <dsp:sp modelId="{E22F8C3A-FD0D-4DA2-A102-8CDF560E01DF}">
      <dsp:nvSpPr>
        <dsp:cNvPr id="0" name=""/>
        <dsp:cNvSpPr/>
      </dsp:nvSpPr>
      <dsp:spPr>
        <a:xfrm>
          <a:off x="577079" y="466243"/>
          <a:ext cx="1010194" cy="1010194"/>
        </a:xfrm>
        <a:prstGeom prst="ellipse">
          <a:avLst/>
        </a:prstGeom>
        <a:solidFill>
          <a:schemeClr val="accent5">
            <a:alpha val="50000"/>
            <a:hueOff val="-9933876"/>
            <a:satOff val="39811"/>
            <a:lumOff val="862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1">
          <a:noAutofit/>
        </a:bodyPr>
        <a:lstStyle/>
        <a:p>
          <a:pPr marL="0" lvl="0" indent="0" algn="l" defTabSz="400050">
            <a:lnSpc>
              <a:spcPct val="90000"/>
            </a:lnSpc>
            <a:spcBef>
              <a:spcPct val="0"/>
            </a:spcBef>
            <a:spcAft>
              <a:spcPct val="35000"/>
            </a:spcAft>
            <a:buNone/>
          </a:pPr>
          <a:r>
            <a:rPr lang="zh-CN" altLang="en-US" sz="900" kern="1200" dirty="0"/>
            <a:t>用户</a:t>
          </a:r>
        </a:p>
        <a:p>
          <a:pPr marL="57150" lvl="1" indent="-57150" algn="l" defTabSz="311150">
            <a:lnSpc>
              <a:spcPct val="90000"/>
            </a:lnSpc>
            <a:spcBef>
              <a:spcPct val="0"/>
            </a:spcBef>
            <a:spcAft>
              <a:spcPct val="15000"/>
            </a:spcAft>
            <a:buChar char="•"/>
          </a:pPr>
          <a:endParaRPr lang="zh-CN" altLang="en-US" sz="700" kern="1200"/>
        </a:p>
      </dsp:txBody>
      <dsp:txXfrm>
        <a:off x="654786" y="582804"/>
        <a:ext cx="388536" cy="777072"/>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0.xml><?xml version="1.0" encoding="utf-8"?>
<dgm:layoutDef xmlns:dgm="http://schemas.openxmlformats.org/drawingml/2006/diagram" xmlns:a="http://schemas.openxmlformats.org/drawingml/2006/main" uniqueId="urn:microsoft.com/office/officeart/2005/8/layout/venn3">
  <dgm:title val=""/>
  <dgm:desc val=""/>
  <dgm:catLst>
    <dgm:cat type="relationship" pri="2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fallback" val="2D"/>
        </dgm:alg>
      </dgm:if>
      <dgm:else name="Name3">
        <dgm:alg type="lin">
          <dgm:param type="fallback" val="2D"/>
          <dgm:param type="linDir" val="fromR"/>
        </dgm:alg>
      </dgm:else>
    </dgm:choose>
    <dgm:shape xmlns:r="http://schemas.openxmlformats.org/officeDocument/2006/relationships" r:blip="">
      <dgm:adjLst/>
    </dgm:shape>
    <dgm:presOf/>
    <dgm:constrLst>
      <dgm:constr type="w" for="ch" ptType="node" refType="w"/>
      <dgm:constr type="h" for="ch" ptType="node" refType="w" refFor="ch" refPtType="node"/>
      <dgm:constr type="w" for="ch" forName="space" refType="w" refFor="ch" refPtType="node" fact="-0.2"/>
      <dgm:constr type="primFontSz" for="ch" ptType="node" op="equ" val="65"/>
    </dgm:constrLst>
    <dgm:ruleLst/>
    <dgm:forEach name="Name4" axis="ch" ptType="node">
      <dgm:layoutNode name="Name5" styleLbl="vennNode1">
        <dgm:varLst>
          <dgm:bulletEnabled val="1"/>
        </dgm:varLst>
        <dgm:alg type="tx">
          <dgm:param type="txAnchorVertCh" val="mid"/>
          <dgm:param type="txAnchorHorzCh" val="ctr"/>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w" fact="0.156"/>
          <dgm:constr type="rMarg" refType="w" fact="0.156"/>
        </dgm:constrLst>
        <dgm:ruleLst>
          <dgm:rule type="primFontSz" val="5" fact="NaN" max="NaN"/>
        </dgm:ruleLst>
      </dgm:layoutNode>
      <dgm:forEach name="Name6"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venn3">
  <dgm:title val=""/>
  <dgm:desc val=""/>
  <dgm:catLst>
    <dgm:cat type="relationship" pri="2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fallback" val="2D"/>
        </dgm:alg>
      </dgm:if>
      <dgm:else name="Name3">
        <dgm:alg type="lin">
          <dgm:param type="fallback" val="2D"/>
          <dgm:param type="linDir" val="fromR"/>
        </dgm:alg>
      </dgm:else>
    </dgm:choose>
    <dgm:shape xmlns:r="http://schemas.openxmlformats.org/officeDocument/2006/relationships" r:blip="">
      <dgm:adjLst/>
    </dgm:shape>
    <dgm:presOf/>
    <dgm:constrLst>
      <dgm:constr type="w" for="ch" ptType="node" refType="w"/>
      <dgm:constr type="h" for="ch" ptType="node" refType="w" refFor="ch" refPtType="node"/>
      <dgm:constr type="w" for="ch" forName="space" refType="w" refFor="ch" refPtType="node" fact="-0.2"/>
      <dgm:constr type="primFontSz" for="ch" ptType="node" op="equ" val="65"/>
    </dgm:constrLst>
    <dgm:ruleLst/>
    <dgm:forEach name="Name4" axis="ch" ptType="node">
      <dgm:layoutNode name="Name5" styleLbl="vennNode1">
        <dgm:varLst>
          <dgm:bulletEnabled val="1"/>
        </dgm:varLst>
        <dgm:alg type="tx">
          <dgm:param type="txAnchorVertCh" val="mid"/>
          <dgm:param type="txAnchorHorzCh" val="ctr"/>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w" fact="0.156"/>
          <dgm:constr type="rMarg" refType="w" fact="0.156"/>
        </dgm:constrLst>
        <dgm:ruleLst>
          <dgm:rule type="primFontSz" val="5" fact="NaN" max="NaN"/>
        </dgm:ruleLst>
      </dgm:layoutNode>
      <dgm:forEach name="Name6"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venn3">
  <dgm:title val=""/>
  <dgm:desc val=""/>
  <dgm:catLst>
    <dgm:cat type="relationship" pri="2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fallback" val="2D"/>
        </dgm:alg>
      </dgm:if>
      <dgm:else name="Name3">
        <dgm:alg type="lin">
          <dgm:param type="fallback" val="2D"/>
          <dgm:param type="linDir" val="fromR"/>
        </dgm:alg>
      </dgm:else>
    </dgm:choose>
    <dgm:shape xmlns:r="http://schemas.openxmlformats.org/officeDocument/2006/relationships" r:blip="">
      <dgm:adjLst/>
    </dgm:shape>
    <dgm:presOf/>
    <dgm:constrLst>
      <dgm:constr type="w" for="ch" ptType="node" refType="w"/>
      <dgm:constr type="h" for="ch" ptType="node" refType="w" refFor="ch" refPtType="node"/>
      <dgm:constr type="w" for="ch" forName="space" refType="w" refFor="ch" refPtType="node" fact="-0.2"/>
      <dgm:constr type="primFontSz" for="ch" ptType="node" op="equ" val="65"/>
    </dgm:constrLst>
    <dgm:ruleLst/>
    <dgm:forEach name="Name4" axis="ch" ptType="node">
      <dgm:layoutNode name="Name5" styleLbl="vennNode1">
        <dgm:varLst>
          <dgm:bulletEnabled val="1"/>
        </dgm:varLst>
        <dgm:alg type="tx">
          <dgm:param type="txAnchorVertCh" val="mid"/>
          <dgm:param type="txAnchorHorzCh" val="ctr"/>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w" fact="0.156"/>
          <dgm:constr type="rMarg" refType="w" fact="0.156"/>
        </dgm:constrLst>
        <dgm:ruleLst>
          <dgm:rule type="primFontSz" val="5" fact="NaN" max="NaN"/>
        </dgm:ruleLst>
      </dgm:layoutNode>
      <dgm:forEach name="Name6"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venn3">
  <dgm:title val=""/>
  <dgm:desc val=""/>
  <dgm:catLst>
    <dgm:cat type="relationship" pri="2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fallback" val="2D"/>
        </dgm:alg>
      </dgm:if>
      <dgm:else name="Name3">
        <dgm:alg type="lin">
          <dgm:param type="fallback" val="2D"/>
          <dgm:param type="linDir" val="fromR"/>
        </dgm:alg>
      </dgm:else>
    </dgm:choose>
    <dgm:shape xmlns:r="http://schemas.openxmlformats.org/officeDocument/2006/relationships" r:blip="">
      <dgm:adjLst/>
    </dgm:shape>
    <dgm:presOf/>
    <dgm:constrLst>
      <dgm:constr type="w" for="ch" ptType="node" refType="w"/>
      <dgm:constr type="h" for="ch" ptType="node" refType="w" refFor="ch" refPtType="node"/>
      <dgm:constr type="w" for="ch" forName="space" refType="w" refFor="ch" refPtType="node" fact="-0.2"/>
      <dgm:constr type="primFontSz" for="ch" ptType="node" op="equ" val="65"/>
    </dgm:constrLst>
    <dgm:ruleLst/>
    <dgm:forEach name="Name4" axis="ch" ptType="node">
      <dgm:layoutNode name="Name5" styleLbl="vennNode1">
        <dgm:varLst>
          <dgm:bulletEnabled val="1"/>
        </dgm:varLst>
        <dgm:alg type="tx">
          <dgm:param type="txAnchorVertCh" val="mid"/>
          <dgm:param type="txAnchorHorzCh" val="ctr"/>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w" fact="0.156"/>
          <dgm:constr type="rMarg" refType="w" fact="0.156"/>
        </dgm:constrLst>
        <dgm:ruleLst>
          <dgm:rule type="primFontSz" val="5" fact="NaN" max="NaN"/>
        </dgm:ruleLst>
      </dgm:layoutNode>
      <dgm:forEach name="Name6"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list1#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nodeHorzAlign" val="l"/>
          <dgm:param type="horzAlign" val="l"/>
        </dgm:alg>
      </dgm:if>
      <dgm:else name="Name2">
        <dgm:alg type="lin">
          <dgm:param type="linDir" val="fromT"/>
          <dgm:param type="vertAlign" val="mid"/>
          <dgm:param type="nodeHorzAlign" val="r"/>
          <dgm:param typ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nodeHorzAlign" val="l"/>
              <dgm:param type="horzAlign" val="l"/>
            </dgm:alg>
          </dgm:if>
          <dgm:else name="Name6">
            <dgm:alg type="lin">
              <dgm:param type="linDir" val="fromR"/>
              <dgm:param type="nodeHorzAlign" val="r"/>
              <dgm:param typ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5/8/layout/list1#2">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nodeHorzAlign" val="l"/>
          <dgm:param type="horzAlign" val="l"/>
        </dgm:alg>
      </dgm:if>
      <dgm:else name="Name2">
        <dgm:alg type="lin">
          <dgm:param type="linDir" val="fromT"/>
          <dgm:param type="vertAlign" val="mid"/>
          <dgm:param type="nodeHorzAlign" val="r"/>
          <dgm:param typ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nodeHorzAlign" val="l"/>
              <dgm:param type="horzAlign" val="l"/>
            </dgm:alg>
          </dgm:if>
          <dgm:else name="Name6">
            <dgm:alg type="lin">
              <dgm:param type="linDir" val="fromR"/>
              <dgm:param type="nodeHorzAlign" val="r"/>
              <dgm:param typ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05/8/layout/list1#3">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nodeHorzAlign" val="l"/>
          <dgm:param type="horzAlign" val="l"/>
        </dgm:alg>
      </dgm:if>
      <dgm:else name="Name2">
        <dgm:alg type="lin">
          <dgm:param type="linDir" val="fromT"/>
          <dgm:param type="vertAlign" val="mid"/>
          <dgm:param type="nodeHorzAlign" val="r"/>
          <dgm:param typ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nodeHorzAlign" val="l"/>
              <dgm:param type="horzAlign" val="l"/>
            </dgm:alg>
          </dgm:if>
          <dgm:else name="Name6">
            <dgm:alg type="lin">
              <dgm:param type="linDir" val="fromR"/>
              <dgm:param type="nodeHorzAlign" val="r"/>
              <dgm:param typ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7.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radial6#1">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dstNode" val="node"/>
                    <dgm:param type="begSty" val="noArr"/>
                    <dgm:param type="endSty" val="noArr"/>
                    <dgm:param type="connRout" val="curve"/>
                    <dgm:param type="begPts" val="ctr"/>
                    <dgm:param type="endPts" val="ctr"/>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srcNode" val="dummyConnPt"/>
                    <dgm:param type="dstNode" val="dummyConnPt"/>
                    <dgm:param type="begSty" val="noArr"/>
                    <dgm:param type="endSty" val="noArr"/>
                    <dgm:param type="connRout" val="longCurve"/>
                    <dgm:param type="begPts" val="bCtr"/>
                    <dgm:param type="endPts" val="tCtr"/>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funnel1">
  <dgm:title val=""/>
  <dgm:desc val=""/>
  <dgm:catLst>
    <dgm:cat type="relationship" pri="2000"/>
    <dgm:cat type="process" pri="27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4"/>
      <dgm:resizeHandles val="exact"/>
    </dgm:varLst>
    <dgm:alg type="composite">
      <dgm:param type="ar" val="1.25"/>
    </dgm:alg>
    <dgm:shape xmlns:r="http://schemas.openxmlformats.org/officeDocument/2006/relationships" r:blip="">
      <dgm:adjLst/>
    </dgm:shape>
    <dgm:presOf/>
    <dgm:choose name="Name1">
      <dgm:if name="Name2" axis="ch" ptType="node" func="cnt" op="equ" val="2">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w" for="ch" forName="item1" refType="w" fact="0.35"/>
          <dgm:constr type="h" for="ch" forName="item1" refType="w" fact="0.35"/>
          <dgm:constr type="t" for="ch" forName="item1" refType="h" fact="0.05"/>
          <dgm:constr type="l" for="ch" forName="item1" refType="w" fact="0.125"/>
          <dgm:constr type="primFontSz" for="ch" forName="item1" op="equ" val="65"/>
          <dgm:constr type="w" for="ch" forName="funnel" refType="w" fact="0.7"/>
          <dgm:constr type="h" for="ch" forName="funnel" refType="h" fact="0.7"/>
          <dgm:constr type="t" for="ch" forName="funnel"/>
          <dgm:constr type="l" for="ch" forName="funnel"/>
        </dgm:constrLst>
      </dgm:if>
      <dgm:else name="Name3">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primFontSz" for="ch" forName="rectangle" val="65"/>
          <dgm:constr type="w" for="ch" forName="item1" refType="w" fact="0.225"/>
          <dgm:constr type="h" for="ch" forName="item1" refType="w" fact="0.225"/>
          <dgm:constr type="t" for="ch" forName="item1" refType="h" fact="0.336"/>
          <dgm:constr type="l" for="ch" forName="item1" refType="w" fact="0.261"/>
          <dgm:constr type="primFontSz" for="ch" forName="item1" val="65"/>
          <dgm:constr type="w" for="ch" forName="item2" refType="w" fact="0.225"/>
          <dgm:constr type="h" for="ch" forName="item2" refType="w" fact="0.225"/>
          <dgm:constr type="t" for="ch" forName="item2" refType="h" fact="0.125"/>
          <dgm:constr type="l" for="ch" forName="item2" refType="w" fact="0.1"/>
          <dgm:constr type="primFontSz" for="ch" forName="item2" refType="primFontSz" refFor="ch" refForName="item1" op="equ"/>
          <dgm:constr type="w" for="ch" forName="item3" refType="w" fact="0.225"/>
          <dgm:constr type="h" for="ch" forName="item3" refType="w" fact="0.225"/>
          <dgm:constr type="t" for="ch" forName="item3" refType="h" fact="0.057"/>
          <dgm:constr type="l" for="ch" forName="item3" refType="w" fact="0.33"/>
          <dgm:constr type="primFontSz" for="ch" forName="item3" refType="primFontSz" refFor="ch" refForName="item1" op="equ"/>
          <dgm:constr type="w" for="ch" forName="funnel" refType="w" fact="0.7"/>
          <dgm:constr type="h" for="ch" forName="funnel" refType="h" fact="0.7"/>
          <dgm:constr type="t" for="ch" forName="funnel"/>
          <dgm:constr type="l" for="ch" forName="funnel"/>
        </dgm:constrLst>
      </dgm:else>
    </dgm:choose>
    <dgm:ruleLst/>
    <dgm:choose name="Name4">
      <dgm:if name="Name5" axis="ch" ptType="node" func="cnt" op="gte" val="1">
        <dgm:layoutNode name="ellipse" styleLbl="trBgShp">
          <dgm:alg type="sp"/>
          <dgm:shape xmlns:r="http://schemas.openxmlformats.org/officeDocument/2006/relationships" type="ellipse" r:blip="">
            <dgm:adjLst/>
          </dgm:shape>
          <dgm:presOf/>
          <dgm:constrLst/>
          <dgm:ruleLst/>
        </dgm:layoutNode>
        <dgm:layoutNode name="arrow1" styleLbl="fgShp">
          <dgm:alg type="sp"/>
          <dgm:shape xmlns:r="http://schemas.openxmlformats.org/officeDocument/2006/relationships" type="downArrow" r:blip="">
            <dgm:adjLst/>
          </dgm:shape>
          <dgm:presOf/>
          <dgm:constrLst/>
          <dgm:ruleLst/>
        </dgm:layoutNode>
        <dgm:layoutNode name="rectangle" styleLbl="revTx">
          <dgm:varLst>
            <dgm:bulletEnabled val="1"/>
          </dgm:varLst>
          <dgm:alg type="tx">
            <dgm:param type="txAnchorHorzCh" val="ctr"/>
          </dgm:alg>
          <dgm:shape xmlns:r="http://schemas.openxmlformats.org/officeDocument/2006/relationships" type="rect" r:blip="">
            <dgm:adjLst/>
          </dgm:shape>
          <dgm:choose name="Name6">
            <dgm:if name="Name7" axis="ch" ptType="node" func="cnt" op="equ" val="1">
              <dgm:presOf axis="ch desOrSelf" ptType="node node" st="1 1" cnt="1 0"/>
            </dgm:if>
            <dgm:if name="Name8" axis="ch" ptType="node" func="cnt" op="equ" val="2">
              <dgm:presOf axis="ch desOrSelf" ptType="node node" st="2 1" cnt="1 0"/>
            </dgm:if>
            <dgm:if name="Name9" axis="ch" ptType="node" func="cnt" op="equ" val="3">
              <dgm:presOf axis="ch desOrSelf" ptType="node node" st="3 1" cnt="1 0"/>
            </dgm:if>
            <dgm:else name="Name10">
              <dgm:presOf axis="ch desOrSelf" ptType="node node" st="4 1" cnt="1 0"/>
            </dgm:else>
          </dgm:choose>
          <dgm:constrLst/>
          <dgm:ruleLst>
            <dgm:rule type="primFontSz" val="5" fact="NaN" max="NaN"/>
          </dgm:ruleLst>
        </dgm:layoutNode>
        <dgm:forEach name="Name11" axis="ch" ptType="node" st="2" cnt="1">
          <dgm:layoutNode name="item1" styleLbl="node1">
            <dgm:varLst>
              <dgm:bulletEnabled val="1"/>
            </dgm:varLst>
            <dgm:alg type="tx">
              <dgm:param type="txAnchorVertCh" val="mid"/>
            </dgm:alg>
            <dgm:shape xmlns:r="http://schemas.openxmlformats.org/officeDocument/2006/relationships" type="ellipse" r:blip="">
              <dgm:adjLst/>
            </dgm:shape>
            <dgm:choose name="Name12">
              <dgm:if name="Name13" axis="root ch" ptType="all node" func="cnt" op="equ" val="1">
                <dgm:presOf/>
              </dgm:if>
              <dgm:if name="Name14" axis="root ch" ptType="all node" func="cnt" op="equ" val="2">
                <dgm:presOf axis="root ch desOrSelf" ptType="all node node" st="1 1 1" cnt="0 1 0"/>
              </dgm:if>
              <dgm:if name="Name15" axis="root ch" ptType="all node" func="cnt" op="equ" val="3">
                <dgm:presOf axis="root ch desOrSelf" ptType="all node node" st="1 2 1" cnt="0 1 0"/>
              </dgm:if>
              <dgm:else name="Name16">
                <dgm:presOf axis="root ch desOrSelf" ptType="all node node" st="1 3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17" axis="ch" ptType="node" st="3" cnt="1">
          <dgm:layoutNode name="item2" styleLbl="node1">
            <dgm:varLst>
              <dgm:bulletEnabled val="1"/>
            </dgm:varLst>
            <dgm:alg type="tx">
              <dgm:param type="txAnchorVertCh" val="mid"/>
            </dgm:alg>
            <dgm:shape xmlns:r="http://schemas.openxmlformats.org/officeDocument/2006/relationships" type="ellipse" r:blip="">
              <dgm:adjLst/>
            </dgm:shape>
            <dgm:choose name="Name18">
              <dgm:if name="Name19" axis="root ch" ptType="all node" func="cnt" op="equ" val="1">
                <dgm:presOf/>
              </dgm:if>
              <dgm:if name="Name20" axis="root ch" ptType="all node" func="cnt" op="equ" val="2">
                <dgm:presOf/>
              </dgm:if>
              <dgm:if name="Name21" axis="root ch" ptType="all node" func="cnt" op="equ" val="3">
                <dgm:presOf axis="root ch desOrSelf" ptType="all node node" st="1 1 1" cnt="0 1 0"/>
              </dgm:if>
              <dgm:else name="Name22">
                <dgm:presOf axis="root ch desOrSelf" ptType="all node node" st="1 2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23" axis="ch" ptType="node" st="4" cnt="1">
          <dgm:layoutNode name="item3" styleLbl="node1">
            <dgm:varLst>
              <dgm:bulletEnabled val="1"/>
            </dgm:varLst>
            <dgm:alg type="tx">
              <dgm:param type="txAnchorVertCh" val="mid"/>
            </dgm:alg>
            <dgm:shape xmlns:r="http://schemas.openxmlformats.org/officeDocument/2006/relationships" type="ellipse" r:blip="">
              <dgm:adjLst/>
            </dgm:shape>
            <dgm:choose name="Name24">
              <dgm:if name="Name25" axis="root ch" ptType="all node" func="cnt" op="equ" val="1">
                <dgm:presOf/>
              </dgm:if>
              <dgm:if name="Name26" axis="root ch" ptType="all node" func="cnt" op="equ" val="2">
                <dgm:presOf/>
              </dgm:if>
              <dgm:if name="Name27" axis="root ch" ptType="all node" func="cnt" op="equ" val="3">
                <dgm:presOf/>
              </dgm:if>
              <dgm:else name="Name28">
                <dgm:presOf axis="root ch desOrSelf" ptType="all node node" st="1 1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layoutNode name="funnel" styleLbl="trAlignAcc1">
          <dgm:alg type="sp"/>
          <dgm:shape xmlns:r="http://schemas.openxmlformats.org/officeDocument/2006/relationships" type="funnel" r:blip="">
            <dgm:adjLst/>
          </dgm:shape>
          <dgm:presOf/>
          <dgm:constrLst/>
          <dgm:ruleLst/>
        </dgm:layoutNode>
      </dgm:if>
      <dgm:else name="Name29"/>
    </dgm:choose>
  </dgm:layoutNode>
</dgm:layoutDef>
</file>

<file path=ppt/diagrams/layout8.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2">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3">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2#1">
  <dgm:title val=""/>
  <dgm:desc val=""/>
  <dgm:catLst>
    <dgm:cat type="simple" pri="102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14">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7">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C876BBD-B8E7-4B0E-8832-C1CC1546A1CA}" type="datetimeFigureOut">
              <a:rPr lang="zh-CN" altLang="en-US" smtClean="0"/>
              <a:t>2019/7/13</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8EE1B59-1A3C-46A9-9E04-AFBC5E8CA535}" type="slidenum">
              <a:rPr lang="zh-CN" altLang="en-US" smtClean="0"/>
              <a:t>‹#›</a:t>
            </a:fld>
            <a:endParaRPr lang="zh-CN" altLang="en-US"/>
          </a:p>
        </p:txBody>
      </p:sp>
    </p:spTree>
    <p:extLst>
      <p:ext uri="{BB962C8B-B14F-4D97-AF65-F5344CB8AC3E}">
        <p14:creationId xmlns:p14="http://schemas.microsoft.com/office/powerpoint/2010/main" val="17318145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幻灯片图像占位符 1"/>
          <p:cNvSpPr>
            <a:spLocks noGrp="1" noRot="1" noChangeAspect="1" noTextEdit="1"/>
          </p:cNvSpPr>
          <p:nvPr>
            <p:ph type="sldImg"/>
          </p:nvPr>
        </p:nvSpPr>
        <p:spPr/>
      </p:sp>
      <p:sp>
        <p:nvSpPr>
          <p:cNvPr id="29699" name="备注占位符 2"/>
          <p:cNvSpPr>
            <a:spLocks noGrp="1"/>
          </p:cNvSpPr>
          <p:nvPr>
            <p:ph type="body" idx="1"/>
          </p:nvPr>
        </p:nvSpPr>
        <p:spPr>
          <a:noFill/>
        </p:spPr>
        <p:txBody>
          <a:bodyPr/>
          <a:lstStyle/>
          <a:p>
            <a:endParaRPr lang="zh-CN" altLang="en-US" dirty="0">
              <a:ea typeface="宋体" panose="02010600030101010101" pitchFamily="2" charset="-122"/>
            </a:endParaRPr>
          </a:p>
        </p:txBody>
      </p:sp>
      <p:sp>
        <p:nvSpPr>
          <p:cNvPr id="29700" name="灯片编号占位符 3"/>
          <p:cNvSpPr>
            <a:spLocks noGrp="1"/>
          </p:cNvSpPr>
          <p:nvPr>
            <p:ph type="sldNum" sz="quarter" idx="5"/>
          </p:nvPr>
        </p:nvSpPr>
        <p:spPr>
          <a:noFill/>
          <a:ln>
            <a:miter lim="800000"/>
          </a:ln>
        </p:spPr>
        <p:txBody>
          <a:bodyPr/>
          <a:lstStyle/>
          <a:p>
            <a:fld id="{4CBECCBB-217F-421F-A3E1-60ADDCCB3215}" type="slidenum">
              <a:rPr lang="en-US" altLang="zh-CN" smtClean="0">
                <a:solidFill>
                  <a:prstClr val="black"/>
                </a:solidFill>
              </a:rPr>
              <a:t>1</a:t>
            </a:fld>
            <a:endParaRPr lang="en-US" altLang="zh-CN" dirty="0">
              <a:solidFill>
                <a:prstClr val="black"/>
              </a:solidFill>
            </a:endParaRPr>
          </a:p>
        </p:txBody>
      </p:sp>
    </p:spTree>
    <p:extLst>
      <p:ext uri="{BB962C8B-B14F-4D97-AF65-F5344CB8AC3E}">
        <p14:creationId xmlns:p14="http://schemas.microsoft.com/office/powerpoint/2010/main" val="16539739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一方面，我们继续按照原定的数据驱动的机器学习分析方法的路子展开镍基单晶高温合金的数据关联分析（</a:t>
            </a:r>
            <a:r>
              <a:rPr lang="en-US" altLang="zh-CN" sz="1200" kern="1200" dirty="0">
                <a:solidFill>
                  <a:schemeClr val="tx1"/>
                </a:solidFill>
                <a:effectLst/>
                <a:latin typeface="+mn-lt"/>
                <a:ea typeface="+mn-ea"/>
                <a:cs typeface="+mn-cs"/>
              </a:rPr>
              <a:t>1</a:t>
            </a:r>
            <a:r>
              <a:rPr lang="zh-CN" altLang="zh-CN" sz="1200" kern="1200" dirty="0">
                <a:solidFill>
                  <a:schemeClr val="tx1"/>
                </a:solidFill>
                <a:effectLst/>
                <a:latin typeface="+mn-lt"/>
                <a:ea typeface="+mn-ea"/>
                <a:cs typeface="+mn-cs"/>
              </a:rPr>
              <a:t>）继续完善多层级特征分析方法的研发，定性定量刻画合金属性与合金属性之间的关联关系、合金属性与性能之间的因果关系；（</a:t>
            </a:r>
            <a:r>
              <a:rPr lang="en-US" altLang="zh-CN" sz="1200" kern="1200" dirty="0">
                <a:solidFill>
                  <a:schemeClr val="tx1"/>
                </a:solidFill>
                <a:effectLst/>
                <a:latin typeface="+mn-lt"/>
                <a:ea typeface="+mn-ea"/>
                <a:cs typeface="+mn-cs"/>
              </a:rPr>
              <a:t>2</a:t>
            </a:r>
            <a:r>
              <a:rPr lang="zh-CN" altLang="zh-CN" sz="1200" kern="1200" dirty="0">
                <a:solidFill>
                  <a:schemeClr val="tx1"/>
                </a:solidFill>
                <a:effectLst/>
                <a:latin typeface="+mn-lt"/>
                <a:ea typeface="+mn-ea"/>
                <a:cs typeface="+mn-cs"/>
              </a:rPr>
              <a:t>）继续设计和实现数据驱动的自动化、半自动化、交互式的机器学习</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数据挖掘算法，有效分析并构建合金属性与性能之间的关系模型，从而预测合金的性能；另一方面，针对采集到的合金文献及文献包含的数据的特点，我们将利用图数据库存储技术、关联数据技术、知识图谱和数据可视化技术、数据溯源、统计分析等方法与技术来有效地存储、组织、运用这些科学资源数据，深入挖掘和揭示科学数据中各类资源对象的语义内涵与关联关系，构建大规模知识化的科学数据网络，进一步分析合金数据与文献、数据与数据之间的各种关联关系，提取专家通过计算或实验得到的合金属性、性能之间的关联关系；</a:t>
            </a:r>
            <a:endParaRPr lang="zh-CN" altLang="en-US" dirty="0"/>
          </a:p>
        </p:txBody>
      </p:sp>
      <p:sp>
        <p:nvSpPr>
          <p:cNvPr id="4" name="灯片编号占位符 3"/>
          <p:cNvSpPr>
            <a:spLocks noGrp="1"/>
          </p:cNvSpPr>
          <p:nvPr>
            <p:ph type="sldNum" sz="quarter" idx="10"/>
          </p:nvPr>
        </p:nvSpPr>
        <p:spPr/>
        <p:txBody>
          <a:bodyPr/>
          <a:lstStyle/>
          <a:p>
            <a:fld id="{48EE1B59-1A3C-46A9-9E04-AFBC5E8CA535}" type="slidenum">
              <a:rPr lang="zh-CN" altLang="en-US" smtClean="0"/>
              <a:t>10</a:t>
            </a:fld>
            <a:endParaRPr lang="zh-CN" altLang="en-US"/>
          </a:p>
        </p:txBody>
      </p:sp>
    </p:spTree>
    <p:extLst>
      <p:ext uri="{BB962C8B-B14F-4D97-AF65-F5344CB8AC3E}">
        <p14:creationId xmlns:p14="http://schemas.microsoft.com/office/powerpoint/2010/main" val="4706097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8EE1B59-1A3C-46A9-9E04-AFBC5E8CA535}" type="slidenum">
              <a:rPr lang="zh-CN" altLang="en-US" smtClean="0"/>
              <a:t>11</a:t>
            </a:fld>
            <a:endParaRPr lang="zh-CN" altLang="en-US"/>
          </a:p>
        </p:txBody>
      </p:sp>
    </p:spTree>
    <p:extLst>
      <p:ext uri="{BB962C8B-B14F-4D97-AF65-F5344CB8AC3E}">
        <p14:creationId xmlns:p14="http://schemas.microsoft.com/office/powerpoint/2010/main" val="6874050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8EE1B59-1A3C-46A9-9E04-AFBC5E8CA535}" type="slidenum">
              <a:rPr lang="zh-CN" altLang="en-US" smtClean="0"/>
              <a:t>12</a:t>
            </a:fld>
            <a:endParaRPr lang="zh-CN" altLang="en-US"/>
          </a:p>
        </p:txBody>
      </p:sp>
    </p:spTree>
    <p:extLst>
      <p:ext uri="{BB962C8B-B14F-4D97-AF65-F5344CB8AC3E}">
        <p14:creationId xmlns:p14="http://schemas.microsoft.com/office/powerpoint/2010/main" val="1532998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a:t>
            </a:r>
            <a:r>
              <a:rPr lang="en-US" altLang="zh-CN" dirty="0"/>
              <a:t>1</a:t>
            </a:r>
            <a:r>
              <a:rPr lang="zh-CN" altLang="en-US" dirty="0"/>
              <a:t>）</a:t>
            </a:r>
            <a:r>
              <a:rPr lang="en-US" altLang="zh-CN" dirty="0" err="1"/>
              <a:t>s_time</a:t>
            </a:r>
            <a:r>
              <a:rPr lang="en-US" altLang="zh-CN" dirty="0"/>
              <a:t>(</a:t>
            </a:r>
            <a:r>
              <a:rPr lang="zh-CN" altLang="en-US" dirty="0"/>
              <a:t>固溶处理时间</a:t>
            </a:r>
            <a:r>
              <a:rPr lang="en-US" altLang="zh-CN" dirty="0"/>
              <a:t>)</a:t>
            </a:r>
            <a:r>
              <a:rPr lang="zh-CN" altLang="en-US" dirty="0"/>
              <a:t>的相关系数最高为</a:t>
            </a:r>
            <a:r>
              <a:rPr lang="en-US" altLang="zh-CN" dirty="0"/>
              <a:t>0.63</a:t>
            </a:r>
            <a:r>
              <a:rPr lang="zh-CN" altLang="en-US" dirty="0"/>
              <a:t>，</a:t>
            </a:r>
            <a:r>
              <a:rPr lang="en-US" altLang="zh-CN" dirty="0" err="1"/>
              <a:t>s_T</a:t>
            </a:r>
            <a:r>
              <a:rPr lang="en-US" altLang="zh-CN" dirty="0"/>
              <a:t>(</a:t>
            </a:r>
            <a:r>
              <a:rPr lang="zh-CN" altLang="en-US" dirty="0"/>
              <a:t>固溶温度</a:t>
            </a:r>
            <a:r>
              <a:rPr lang="en-US" altLang="zh-CN" dirty="0"/>
              <a:t>)</a:t>
            </a:r>
            <a:r>
              <a:rPr lang="zh-CN" altLang="en-US" dirty="0"/>
              <a:t>的相关系数为</a:t>
            </a:r>
            <a:r>
              <a:rPr lang="en-US" altLang="zh-CN" dirty="0"/>
              <a:t>0.36</a:t>
            </a:r>
            <a:r>
              <a:rPr lang="zh-CN" altLang="en-US" dirty="0"/>
              <a:t>，都比较高，而固溶处理是为了获得适宜的晶粒度从而保证合金高温抗蠕变性能。</a:t>
            </a:r>
          </a:p>
          <a:p>
            <a:r>
              <a:rPr lang="zh-CN" altLang="en-US" dirty="0"/>
              <a:t>（</a:t>
            </a:r>
            <a:r>
              <a:rPr lang="en-US" altLang="zh-CN" dirty="0"/>
              <a:t>2</a:t>
            </a:r>
            <a:r>
              <a:rPr lang="zh-CN" altLang="en-US" dirty="0"/>
              <a:t>）元素中，相关系数比较高的是</a:t>
            </a:r>
            <a:r>
              <a:rPr lang="en-US" altLang="zh-CN" dirty="0"/>
              <a:t>Co(0.43) </a:t>
            </a:r>
            <a:r>
              <a:rPr lang="en-US" altLang="zh-CN" dirty="0" err="1"/>
              <a:t>Nb</a:t>
            </a:r>
            <a:r>
              <a:rPr lang="en-US" altLang="zh-CN" dirty="0"/>
              <a:t>(0.34) Al(0.3) Re(0.3)</a:t>
            </a:r>
            <a:r>
              <a:rPr lang="zh-CN" altLang="en-US" dirty="0"/>
              <a:t>，其中</a:t>
            </a:r>
            <a:r>
              <a:rPr lang="en-US" altLang="zh-CN" dirty="0"/>
              <a:t>Al</a:t>
            </a:r>
            <a:r>
              <a:rPr lang="zh-CN" altLang="en-US" dirty="0"/>
              <a:t>和</a:t>
            </a:r>
            <a:r>
              <a:rPr lang="en-US" altLang="zh-CN" dirty="0" err="1"/>
              <a:t>Nb</a:t>
            </a:r>
            <a:r>
              <a:rPr lang="zh-CN" altLang="en-US" dirty="0"/>
              <a:t>是</a:t>
            </a:r>
            <a:r>
              <a:rPr lang="en-US" altLang="zh-CN" dirty="0"/>
              <a:t>γ’</a:t>
            </a:r>
            <a:r>
              <a:rPr lang="zh-CN" altLang="en-US" dirty="0"/>
              <a:t>相形成元素，决定了合金中强化相的数量，</a:t>
            </a:r>
            <a:r>
              <a:rPr lang="en-US" altLang="zh-CN" dirty="0"/>
              <a:t>Co</a:t>
            </a:r>
            <a:r>
              <a:rPr lang="zh-CN" altLang="en-US" dirty="0"/>
              <a:t>的作用是固溶强化，改善合金的塑性提高组织稳定性，</a:t>
            </a:r>
            <a:r>
              <a:rPr lang="en-US" altLang="zh-CN" dirty="0"/>
              <a:t>Re</a:t>
            </a:r>
            <a:r>
              <a:rPr lang="zh-CN" altLang="en-US" dirty="0"/>
              <a:t>能显著提高合金的承受温度的能力，它们都和蠕变性能有一定的联系。</a:t>
            </a:r>
          </a:p>
          <a:p>
            <a:r>
              <a:rPr lang="zh-CN" altLang="en-US" dirty="0"/>
              <a:t>（</a:t>
            </a:r>
            <a:r>
              <a:rPr lang="en-US" altLang="zh-CN" dirty="0"/>
              <a:t>3</a:t>
            </a:r>
            <a:r>
              <a:rPr lang="zh-CN" altLang="en-US" dirty="0"/>
              <a:t>）剪切模量</a:t>
            </a:r>
            <a:r>
              <a:rPr lang="en-US" altLang="zh-CN" dirty="0"/>
              <a:t>G</a:t>
            </a:r>
            <a:r>
              <a:rPr lang="zh-CN" altLang="en-US" dirty="0"/>
              <a:t>的相关系数为</a:t>
            </a:r>
            <a:r>
              <a:rPr lang="en-US" altLang="zh-CN" dirty="0"/>
              <a:t>0.4</a:t>
            </a:r>
            <a:r>
              <a:rPr lang="zh-CN" altLang="en-US" dirty="0"/>
              <a:t>，从公式角度看引入弹性模量对应力归一化处理可以与蠕变速率保持更好的数据关联性，从蠕变理论角度看使用剪切模量代替弹性模量更符合逻辑。因为塑性变形是通过滑移面上的切应变来实现的。</a:t>
            </a:r>
          </a:p>
          <a:p>
            <a:r>
              <a:rPr lang="zh-CN" altLang="en-US" dirty="0"/>
              <a:t>（</a:t>
            </a:r>
            <a:r>
              <a:rPr lang="en-US" altLang="zh-CN" dirty="0"/>
              <a:t>4</a:t>
            </a:r>
            <a:r>
              <a:rPr lang="zh-CN" altLang="en-US" dirty="0"/>
              <a:t>）</a:t>
            </a:r>
            <a:r>
              <a:rPr lang="en-US" altLang="zh-CN" dirty="0"/>
              <a:t>DL</a:t>
            </a:r>
            <a:r>
              <a:rPr lang="zh-CN" altLang="en-US" dirty="0"/>
              <a:t>相关系数是</a:t>
            </a:r>
            <a:r>
              <a:rPr lang="en-US" altLang="zh-CN" dirty="0"/>
              <a:t>0.29</a:t>
            </a:r>
            <a:r>
              <a:rPr lang="zh-CN" altLang="en-US" dirty="0"/>
              <a:t>，从物理角度出发，扩散贯穿整个蠕变过程，且大量实验表明在本研究考虑的范围内金属的蠕变激活能与其自扩散激活能相等。</a:t>
            </a:r>
          </a:p>
          <a:p>
            <a:endParaRPr lang="zh-CN" altLang="en-US" dirty="0"/>
          </a:p>
        </p:txBody>
      </p:sp>
      <p:sp>
        <p:nvSpPr>
          <p:cNvPr id="4" name="灯片编号占位符 3"/>
          <p:cNvSpPr>
            <a:spLocks noGrp="1"/>
          </p:cNvSpPr>
          <p:nvPr>
            <p:ph type="sldNum" sz="quarter" idx="10"/>
          </p:nvPr>
        </p:nvSpPr>
        <p:spPr/>
        <p:txBody>
          <a:bodyPr/>
          <a:lstStyle/>
          <a:p>
            <a:fld id="{48EE1B59-1A3C-46A9-9E04-AFBC5E8CA535}" type="slidenum">
              <a:rPr lang="zh-CN" altLang="en-US" smtClean="0"/>
              <a:t>13</a:t>
            </a:fld>
            <a:endParaRPr lang="zh-CN" altLang="en-US"/>
          </a:p>
        </p:txBody>
      </p:sp>
    </p:spTree>
    <p:extLst>
      <p:ext uri="{BB962C8B-B14F-4D97-AF65-F5344CB8AC3E}">
        <p14:creationId xmlns:p14="http://schemas.microsoft.com/office/powerpoint/2010/main" val="29801547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由于条件属性中冗余关系是错综复杂的，如果使用相关性度量来计算条件属性之间的相关性，则在属性数较多的情况下计算量庞大且难以实现。目前，还没有一种方法是单独针对冗余性提出的，而是以特征权重赋值的方式间接剔除冗余属性。在根据样本数据对各特征进行权重赋值时，当一种特征权重得分较高时，另一种与它存在冗余关系的特征权重急剧下降，因此可以有效地筛除冗余属性。目前，筛除冗余属性常用的方法有</a:t>
            </a:r>
            <a:r>
              <a:rPr lang="en-US" altLang="zh-CN" sz="1200" kern="1200" dirty="0">
                <a:solidFill>
                  <a:schemeClr val="tx1"/>
                </a:solidFill>
                <a:effectLst/>
                <a:latin typeface="+mn-lt"/>
                <a:ea typeface="+mn-ea"/>
                <a:cs typeface="+mn-cs"/>
              </a:rPr>
              <a:t>Lasso[70]</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Random Forest[71]</a:t>
            </a:r>
            <a:r>
              <a:rPr lang="zh-CN" altLang="zh-CN" sz="1200" kern="1200" dirty="0">
                <a:solidFill>
                  <a:schemeClr val="tx1"/>
                </a:solidFill>
                <a:effectLst/>
                <a:latin typeface="+mn-lt"/>
                <a:ea typeface="+mn-ea"/>
                <a:cs typeface="+mn-cs"/>
              </a:rPr>
              <a:t>等</a:t>
            </a:r>
            <a:endParaRPr lang="zh-CN" altLang="en-US" dirty="0"/>
          </a:p>
        </p:txBody>
      </p:sp>
      <p:sp>
        <p:nvSpPr>
          <p:cNvPr id="4" name="灯片编号占位符 3"/>
          <p:cNvSpPr>
            <a:spLocks noGrp="1"/>
          </p:cNvSpPr>
          <p:nvPr>
            <p:ph type="sldNum" sz="quarter" idx="10"/>
          </p:nvPr>
        </p:nvSpPr>
        <p:spPr/>
        <p:txBody>
          <a:bodyPr/>
          <a:lstStyle/>
          <a:p>
            <a:fld id="{48EE1B59-1A3C-46A9-9E04-AFBC5E8CA535}" type="slidenum">
              <a:rPr lang="zh-CN" altLang="en-US" smtClean="0"/>
              <a:t>14</a:t>
            </a:fld>
            <a:endParaRPr lang="zh-CN" altLang="en-US"/>
          </a:p>
        </p:txBody>
      </p:sp>
    </p:spTree>
    <p:extLst>
      <p:ext uri="{BB962C8B-B14F-4D97-AF65-F5344CB8AC3E}">
        <p14:creationId xmlns:p14="http://schemas.microsoft.com/office/powerpoint/2010/main" val="40769131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继续设计和实现数据驱动的自动化、半自动化、交互式的机器学习</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数据挖掘算法，有效分析并构建合金属性与性能之间的关系模型，从而预测合金的性能；</a:t>
            </a:r>
            <a:endParaRPr lang="zh-CN" altLang="en-US" dirty="0"/>
          </a:p>
        </p:txBody>
      </p:sp>
      <p:sp>
        <p:nvSpPr>
          <p:cNvPr id="4" name="灯片编号占位符 3"/>
          <p:cNvSpPr>
            <a:spLocks noGrp="1"/>
          </p:cNvSpPr>
          <p:nvPr>
            <p:ph type="sldNum" sz="quarter" idx="10"/>
          </p:nvPr>
        </p:nvSpPr>
        <p:spPr/>
        <p:txBody>
          <a:bodyPr/>
          <a:lstStyle/>
          <a:p>
            <a:fld id="{48EE1B59-1A3C-46A9-9E04-AFBC5E8CA535}" type="slidenum">
              <a:rPr lang="zh-CN" altLang="en-US" smtClean="0"/>
              <a:t>15</a:t>
            </a:fld>
            <a:endParaRPr lang="zh-CN" altLang="en-US"/>
          </a:p>
        </p:txBody>
      </p:sp>
    </p:spTree>
    <p:extLst>
      <p:ext uri="{BB962C8B-B14F-4D97-AF65-F5344CB8AC3E}">
        <p14:creationId xmlns:p14="http://schemas.microsoft.com/office/powerpoint/2010/main" val="313611727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endParaRPr lang="zh-CN" altLang="en-US" sz="1200" b="1" dirty="0"/>
          </a:p>
          <a:p>
            <a:endParaRPr lang="zh-CN" altLang="en-US" dirty="0"/>
          </a:p>
        </p:txBody>
      </p:sp>
      <p:sp>
        <p:nvSpPr>
          <p:cNvPr id="4" name="灯片编号占位符 3"/>
          <p:cNvSpPr>
            <a:spLocks noGrp="1"/>
          </p:cNvSpPr>
          <p:nvPr>
            <p:ph type="sldNum" sz="quarter" idx="10"/>
          </p:nvPr>
        </p:nvSpPr>
        <p:spPr/>
        <p:txBody>
          <a:bodyPr/>
          <a:lstStyle/>
          <a:p>
            <a:pPr>
              <a:defRPr/>
            </a:pPr>
            <a:fld id="{791E1F30-DC44-4099-BA14-FDACF560AB15}" type="slidenum">
              <a:rPr lang="zh-CN" altLang="en-US" smtClean="0"/>
              <a:t>16</a:t>
            </a:fld>
            <a:endParaRPr lang="zh-CN" altLang="en-US"/>
          </a:p>
        </p:txBody>
      </p:sp>
    </p:spTree>
    <p:extLst>
      <p:ext uri="{BB962C8B-B14F-4D97-AF65-F5344CB8AC3E}">
        <p14:creationId xmlns:p14="http://schemas.microsoft.com/office/powerpoint/2010/main" val="28690003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endParaRPr lang="zh-CN" altLang="en-US" sz="1200" b="1" dirty="0"/>
          </a:p>
          <a:p>
            <a:endParaRPr lang="zh-CN" altLang="en-US" dirty="0"/>
          </a:p>
        </p:txBody>
      </p:sp>
      <p:sp>
        <p:nvSpPr>
          <p:cNvPr id="4" name="灯片编号占位符 3"/>
          <p:cNvSpPr>
            <a:spLocks noGrp="1"/>
          </p:cNvSpPr>
          <p:nvPr>
            <p:ph type="sldNum" sz="quarter" idx="10"/>
          </p:nvPr>
        </p:nvSpPr>
        <p:spPr/>
        <p:txBody>
          <a:bodyPr/>
          <a:lstStyle/>
          <a:p>
            <a:pPr>
              <a:defRPr/>
            </a:pPr>
            <a:fld id="{791E1F30-DC44-4099-BA14-FDACF560AB15}" type="slidenum">
              <a:rPr lang="zh-CN" altLang="en-US" smtClean="0"/>
              <a:t>17</a:t>
            </a:fld>
            <a:endParaRPr lang="zh-CN" altLang="en-US"/>
          </a:p>
        </p:txBody>
      </p:sp>
    </p:spTree>
    <p:extLst>
      <p:ext uri="{BB962C8B-B14F-4D97-AF65-F5344CB8AC3E}">
        <p14:creationId xmlns:p14="http://schemas.microsoft.com/office/powerpoint/2010/main" val="10963249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dirty="0"/>
          </a:p>
        </p:txBody>
      </p:sp>
      <p:sp>
        <p:nvSpPr>
          <p:cNvPr id="4" name="灯片编号占位符 3"/>
          <p:cNvSpPr>
            <a:spLocks noGrp="1"/>
          </p:cNvSpPr>
          <p:nvPr>
            <p:ph type="sldNum" sz="quarter" idx="10"/>
          </p:nvPr>
        </p:nvSpPr>
        <p:spPr/>
        <p:txBody>
          <a:bodyPr/>
          <a:lstStyle/>
          <a:p>
            <a:fld id="{48EE1B59-1A3C-46A9-9E04-AFBC5E8CA535}" type="slidenum">
              <a:rPr lang="zh-CN" altLang="en-US" smtClean="0"/>
              <a:t>18</a:t>
            </a:fld>
            <a:endParaRPr lang="zh-CN" altLang="en-US"/>
          </a:p>
        </p:txBody>
      </p:sp>
    </p:spTree>
    <p:extLst>
      <p:ext uri="{BB962C8B-B14F-4D97-AF65-F5344CB8AC3E}">
        <p14:creationId xmlns:p14="http://schemas.microsoft.com/office/powerpoint/2010/main" val="28681274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针对采集到的合金文献及文献包含的数据的特点，我们将利用图数据库存储技术、关联数据技术、知识图谱和数据可视化技术、数据溯源、统计分析等方法与技术来有效地存储、组织、运用这些科学资源数据，深入挖掘和揭示科学数据中各类资源对象的语义内涵与关联关系，构建大规模知识化的科学数据网络，进一步分析合金数据与文献、数据与数据之间的各种关联关系，提取专家通过计算或实验得到的合金属性、性能之间的关联关系；</a:t>
            </a:r>
            <a:endParaRPr lang="zh-CN" altLang="en-US" dirty="0"/>
          </a:p>
        </p:txBody>
      </p:sp>
      <p:sp>
        <p:nvSpPr>
          <p:cNvPr id="4" name="灯片编号占位符 3"/>
          <p:cNvSpPr>
            <a:spLocks noGrp="1"/>
          </p:cNvSpPr>
          <p:nvPr>
            <p:ph type="sldNum" sz="quarter" idx="10"/>
          </p:nvPr>
        </p:nvSpPr>
        <p:spPr/>
        <p:txBody>
          <a:bodyPr/>
          <a:lstStyle/>
          <a:p>
            <a:pPr>
              <a:defRPr/>
            </a:pPr>
            <a:fld id="{791E1F30-DC44-4099-BA14-FDACF560AB15}" type="slidenum">
              <a:rPr lang="zh-CN" altLang="en-US" smtClean="0"/>
              <a:t>19</a:t>
            </a:fld>
            <a:endParaRPr lang="zh-CN" altLang="en-US"/>
          </a:p>
        </p:txBody>
      </p:sp>
    </p:spTree>
    <p:extLst>
      <p:ext uri="{BB962C8B-B14F-4D97-AF65-F5344CB8AC3E}">
        <p14:creationId xmlns:p14="http://schemas.microsoft.com/office/powerpoint/2010/main" val="3322321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8EE1B59-1A3C-46A9-9E04-AFBC5E8CA535}" type="slidenum">
              <a:rPr lang="zh-CN" altLang="en-US" smtClean="0">
                <a:solidFill>
                  <a:prstClr val="black"/>
                </a:solidFill>
              </a:rPr>
              <a:pPr/>
              <a:t>2</a:t>
            </a:fld>
            <a:endParaRPr lang="zh-CN" altLang="en-US">
              <a:solidFill>
                <a:prstClr val="black"/>
              </a:solidFill>
            </a:endParaRPr>
          </a:p>
        </p:txBody>
      </p:sp>
    </p:spTree>
    <p:extLst>
      <p:ext uri="{BB962C8B-B14F-4D97-AF65-F5344CB8AC3E}">
        <p14:creationId xmlns:p14="http://schemas.microsoft.com/office/powerpoint/2010/main" val="27749226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缺失性</a:t>
            </a:r>
            <a:r>
              <a:rPr lang="en-US" altLang="zh-CN" dirty="0"/>
              <a:t>:</a:t>
            </a:r>
            <a:r>
              <a:rPr lang="en-US" altLang="zh-CN" baseline="0" dirty="0"/>
              <a:t> </a:t>
            </a:r>
            <a:r>
              <a:rPr lang="zh-CN" altLang="en-US" baseline="0" dirty="0"/>
              <a:t>值缺失的属性太多，关于时效处理的部分的缺失填补是个大问题</a:t>
            </a:r>
            <a:endParaRPr lang="en-US" altLang="zh-CN" baseline="0" dirty="0"/>
          </a:p>
          <a:p>
            <a:r>
              <a:rPr lang="zh-CN" altLang="en-US" baseline="0" dirty="0"/>
              <a:t>缺精度性：来源于图片的信息的数据有一定的偏差</a:t>
            </a:r>
            <a:r>
              <a:rPr lang="en-US" altLang="zh-CN" baseline="0" dirty="0"/>
              <a:t>(</a:t>
            </a:r>
            <a:r>
              <a:rPr lang="zh-CN" altLang="en-US" baseline="0" dirty="0"/>
              <a:t>不可避免的误差</a:t>
            </a:r>
            <a:r>
              <a:rPr lang="en-US" altLang="zh-CN" baseline="0" dirty="0"/>
              <a:t>)</a:t>
            </a:r>
          </a:p>
          <a:p>
            <a:r>
              <a:rPr lang="zh-CN" altLang="en-US" baseline="0" dirty="0"/>
              <a:t>来源的不稳定性</a:t>
            </a:r>
            <a:r>
              <a:rPr lang="en-US" altLang="zh-CN" baseline="0" dirty="0"/>
              <a:t>: </a:t>
            </a:r>
            <a:r>
              <a:rPr lang="zh-CN" altLang="en-US" baseline="0" dirty="0"/>
              <a:t>数据来源是不同研究者不同的研究成果，体系不同，方法不同，工艺细节不同，所以样本样本之间的差异性很大，稳定性很存在一定的问题。</a:t>
            </a:r>
            <a:endParaRPr lang="zh-CN" altLang="en-US" dirty="0"/>
          </a:p>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a:p>
            <a:endParaRPr kumimoji="1" lang="zh-CN" altLang="en-US" dirty="0"/>
          </a:p>
        </p:txBody>
      </p:sp>
      <p:sp>
        <p:nvSpPr>
          <p:cNvPr id="4" name="幻灯片编号占位符 3"/>
          <p:cNvSpPr>
            <a:spLocks noGrp="1"/>
          </p:cNvSpPr>
          <p:nvPr>
            <p:ph type="sldNum" sz="quarter" idx="10"/>
          </p:nvPr>
        </p:nvSpPr>
        <p:spPr/>
        <p:txBody>
          <a:bodyPr/>
          <a:lstStyle/>
          <a:p>
            <a:fld id="{48EE1B59-1A3C-46A9-9E04-AFBC5E8CA535}" type="slidenum">
              <a:rPr lang="zh-CN" altLang="en-US" smtClean="0"/>
              <a:t>20</a:t>
            </a:fld>
            <a:endParaRPr lang="zh-CN" altLang="en-US"/>
          </a:p>
        </p:txBody>
      </p:sp>
    </p:spTree>
    <p:extLst>
      <p:ext uri="{BB962C8B-B14F-4D97-AF65-F5344CB8AC3E}">
        <p14:creationId xmlns:p14="http://schemas.microsoft.com/office/powerpoint/2010/main" val="25021224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缺失性</a:t>
            </a:r>
            <a:r>
              <a:rPr lang="en-US" altLang="zh-CN" dirty="0"/>
              <a:t>:</a:t>
            </a:r>
            <a:r>
              <a:rPr lang="en-US" altLang="zh-CN" baseline="0" dirty="0"/>
              <a:t> </a:t>
            </a:r>
            <a:r>
              <a:rPr lang="zh-CN" altLang="en-US" baseline="0" dirty="0"/>
              <a:t>值缺失的属性太多，关于时效处理的部分的缺失填补是个大问题</a:t>
            </a:r>
            <a:endParaRPr lang="en-US" altLang="zh-CN" baseline="0" dirty="0"/>
          </a:p>
          <a:p>
            <a:r>
              <a:rPr lang="zh-CN" altLang="en-US" baseline="0" dirty="0"/>
              <a:t>缺精度性：来源于图片的信息的数据有一定的偏差</a:t>
            </a:r>
            <a:r>
              <a:rPr lang="en-US" altLang="zh-CN" baseline="0" dirty="0"/>
              <a:t>(</a:t>
            </a:r>
            <a:r>
              <a:rPr lang="zh-CN" altLang="en-US" baseline="0" dirty="0"/>
              <a:t>不可避免的误差</a:t>
            </a:r>
            <a:r>
              <a:rPr lang="en-US" altLang="zh-CN" baseline="0" dirty="0"/>
              <a:t>)</a:t>
            </a:r>
          </a:p>
          <a:p>
            <a:r>
              <a:rPr lang="zh-CN" altLang="en-US" baseline="0" dirty="0"/>
              <a:t>来源的不稳定性</a:t>
            </a:r>
            <a:r>
              <a:rPr lang="en-US" altLang="zh-CN" baseline="0" dirty="0"/>
              <a:t>: </a:t>
            </a:r>
            <a:r>
              <a:rPr lang="zh-CN" altLang="en-US" baseline="0" dirty="0"/>
              <a:t>数据来源是不同研究者不同的研究成果，体系不同，方法不同，工艺细节不同，所以样本样本之间的差异性很大，稳定性很存在一定的问题。</a:t>
            </a:r>
            <a:endParaRPr lang="zh-CN" altLang="en-US" dirty="0"/>
          </a:p>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a:p>
            <a:endParaRPr kumimoji="1" lang="zh-CN" altLang="en-US" dirty="0"/>
          </a:p>
        </p:txBody>
      </p:sp>
      <p:sp>
        <p:nvSpPr>
          <p:cNvPr id="4" name="幻灯片编号占位符 3"/>
          <p:cNvSpPr>
            <a:spLocks noGrp="1"/>
          </p:cNvSpPr>
          <p:nvPr>
            <p:ph type="sldNum" sz="quarter" idx="10"/>
          </p:nvPr>
        </p:nvSpPr>
        <p:spPr/>
        <p:txBody>
          <a:bodyPr/>
          <a:lstStyle/>
          <a:p>
            <a:fld id="{48EE1B59-1A3C-46A9-9E04-AFBC5E8CA535}" type="slidenum">
              <a:rPr lang="zh-CN" altLang="en-US" smtClean="0"/>
              <a:t>21</a:t>
            </a:fld>
            <a:endParaRPr lang="zh-CN" altLang="en-US"/>
          </a:p>
        </p:txBody>
      </p:sp>
    </p:spTree>
    <p:extLst>
      <p:ext uri="{BB962C8B-B14F-4D97-AF65-F5344CB8AC3E}">
        <p14:creationId xmlns:p14="http://schemas.microsoft.com/office/powerpoint/2010/main" val="13793902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缺失性</a:t>
            </a:r>
            <a:r>
              <a:rPr lang="en-US" altLang="zh-CN" dirty="0"/>
              <a:t>:</a:t>
            </a:r>
            <a:r>
              <a:rPr lang="en-US" altLang="zh-CN" baseline="0" dirty="0"/>
              <a:t> </a:t>
            </a:r>
            <a:r>
              <a:rPr lang="zh-CN" altLang="en-US" baseline="0" dirty="0"/>
              <a:t>值缺失的属性太多，关于时效处理的部分的缺失填补是个大问题</a:t>
            </a:r>
            <a:endParaRPr lang="en-US" altLang="zh-CN" baseline="0" dirty="0"/>
          </a:p>
          <a:p>
            <a:r>
              <a:rPr lang="zh-CN" altLang="en-US" baseline="0" dirty="0"/>
              <a:t>缺精度性：来源于图片的信息的数据有一定的偏差</a:t>
            </a:r>
            <a:r>
              <a:rPr lang="en-US" altLang="zh-CN" baseline="0" dirty="0"/>
              <a:t>(</a:t>
            </a:r>
            <a:r>
              <a:rPr lang="zh-CN" altLang="en-US" baseline="0" dirty="0"/>
              <a:t>不可避免的误差</a:t>
            </a:r>
            <a:r>
              <a:rPr lang="en-US" altLang="zh-CN" baseline="0" dirty="0"/>
              <a:t>)</a:t>
            </a:r>
          </a:p>
          <a:p>
            <a:r>
              <a:rPr lang="zh-CN" altLang="en-US" baseline="0" dirty="0"/>
              <a:t>来源的不稳定性</a:t>
            </a:r>
            <a:r>
              <a:rPr lang="en-US" altLang="zh-CN" baseline="0" dirty="0"/>
              <a:t>: </a:t>
            </a:r>
            <a:r>
              <a:rPr lang="zh-CN" altLang="en-US" baseline="0" dirty="0"/>
              <a:t>数据来源是不同研究者不同的研究成果，体系不同，方法不同，工艺细节不同，所以样本样本之间的差异性很大，稳定性很存在一定的问题。</a:t>
            </a:r>
            <a:endParaRPr lang="zh-CN" altLang="en-US" dirty="0"/>
          </a:p>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a:p>
            <a:endParaRPr kumimoji="1" lang="zh-CN" altLang="en-US" dirty="0"/>
          </a:p>
        </p:txBody>
      </p:sp>
      <p:sp>
        <p:nvSpPr>
          <p:cNvPr id="4" name="幻灯片编号占位符 3"/>
          <p:cNvSpPr>
            <a:spLocks noGrp="1"/>
          </p:cNvSpPr>
          <p:nvPr>
            <p:ph type="sldNum" sz="quarter" idx="10"/>
          </p:nvPr>
        </p:nvSpPr>
        <p:spPr/>
        <p:txBody>
          <a:bodyPr/>
          <a:lstStyle/>
          <a:p>
            <a:fld id="{48EE1B59-1A3C-46A9-9E04-AFBC5E8CA535}" type="slidenum">
              <a:rPr lang="zh-CN" altLang="en-US" smtClean="0"/>
              <a:t>22</a:t>
            </a:fld>
            <a:endParaRPr lang="zh-CN" altLang="en-US"/>
          </a:p>
        </p:txBody>
      </p:sp>
    </p:spTree>
    <p:extLst>
      <p:ext uri="{BB962C8B-B14F-4D97-AF65-F5344CB8AC3E}">
        <p14:creationId xmlns:p14="http://schemas.microsoft.com/office/powerpoint/2010/main" val="350416350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8EE1B59-1A3C-46A9-9E04-AFBC5E8CA535}" type="slidenum">
              <a:rPr lang="zh-CN" altLang="en-US" smtClean="0"/>
              <a:t>23</a:t>
            </a:fld>
            <a:endParaRPr lang="zh-CN" altLang="en-US"/>
          </a:p>
        </p:txBody>
      </p:sp>
    </p:spTree>
    <p:extLst>
      <p:ext uri="{BB962C8B-B14F-4D97-AF65-F5344CB8AC3E}">
        <p14:creationId xmlns:p14="http://schemas.microsoft.com/office/powerpoint/2010/main" val="8362461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48EE1B59-1A3C-46A9-9E04-AFBC5E8CA535}" type="slidenum">
              <a:rPr lang="zh-CN" altLang="en-US" smtClean="0"/>
              <a:t>3</a:t>
            </a:fld>
            <a:endParaRPr lang="zh-CN" altLang="en-US"/>
          </a:p>
        </p:txBody>
      </p:sp>
    </p:spTree>
    <p:extLst>
      <p:ext uri="{BB962C8B-B14F-4D97-AF65-F5344CB8AC3E}">
        <p14:creationId xmlns:p14="http://schemas.microsoft.com/office/powerpoint/2010/main" val="33391328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8EE1B59-1A3C-46A9-9E04-AFBC5E8CA535}" type="slidenum">
              <a:rPr lang="zh-CN" altLang="en-US" smtClean="0">
                <a:solidFill>
                  <a:prstClr val="black"/>
                </a:solidFill>
              </a:rPr>
              <a:pPr/>
              <a:t>4</a:t>
            </a:fld>
            <a:endParaRPr lang="zh-CN" altLang="en-US">
              <a:solidFill>
                <a:prstClr val="black"/>
              </a:solidFill>
            </a:endParaRPr>
          </a:p>
        </p:txBody>
      </p:sp>
    </p:spTree>
    <p:extLst>
      <p:ext uri="{BB962C8B-B14F-4D97-AF65-F5344CB8AC3E}">
        <p14:creationId xmlns:p14="http://schemas.microsoft.com/office/powerpoint/2010/main" val="25248360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dirty="0"/>
          </a:p>
        </p:txBody>
      </p:sp>
      <p:sp>
        <p:nvSpPr>
          <p:cNvPr id="4" name="灯片编号占位符 3"/>
          <p:cNvSpPr>
            <a:spLocks noGrp="1"/>
          </p:cNvSpPr>
          <p:nvPr>
            <p:ph type="sldNum" sz="quarter" idx="10"/>
          </p:nvPr>
        </p:nvSpPr>
        <p:spPr/>
        <p:txBody>
          <a:bodyPr/>
          <a:lstStyle/>
          <a:p>
            <a:fld id="{48EE1B59-1A3C-46A9-9E04-AFBC5E8CA535}" type="slidenum">
              <a:rPr lang="zh-CN" altLang="en-US" smtClean="0"/>
              <a:t>5</a:t>
            </a:fld>
            <a:endParaRPr lang="zh-CN" altLang="en-US"/>
          </a:p>
        </p:txBody>
      </p:sp>
    </p:spTree>
    <p:extLst>
      <p:ext uri="{BB962C8B-B14F-4D97-AF65-F5344CB8AC3E}">
        <p14:creationId xmlns:p14="http://schemas.microsoft.com/office/powerpoint/2010/main" val="40843026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dirty="0"/>
          </a:p>
        </p:txBody>
      </p:sp>
      <p:sp>
        <p:nvSpPr>
          <p:cNvPr id="4" name="灯片编号占位符 3"/>
          <p:cNvSpPr>
            <a:spLocks noGrp="1"/>
          </p:cNvSpPr>
          <p:nvPr>
            <p:ph type="sldNum" sz="quarter" idx="10"/>
          </p:nvPr>
        </p:nvSpPr>
        <p:spPr/>
        <p:txBody>
          <a:bodyPr/>
          <a:lstStyle/>
          <a:p>
            <a:fld id="{48EE1B59-1A3C-46A9-9E04-AFBC5E8CA535}" type="slidenum">
              <a:rPr lang="zh-CN" altLang="en-US" smtClean="0"/>
              <a:t>6</a:t>
            </a:fld>
            <a:endParaRPr lang="zh-CN" altLang="en-US"/>
          </a:p>
        </p:txBody>
      </p:sp>
    </p:spTree>
    <p:extLst>
      <p:ext uri="{BB962C8B-B14F-4D97-AF65-F5344CB8AC3E}">
        <p14:creationId xmlns:p14="http://schemas.microsoft.com/office/powerpoint/2010/main" val="11315028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dirty="0"/>
          </a:p>
        </p:txBody>
      </p:sp>
      <p:sp>
        <p:nvSpPr>
          <p:cNvPr id="4" name="灯片编号占位符 3"/>
          <p:cNvSpPr>
            <a:spLocks noGrp="1"/>
          </p:cNvSpPr>
          <p:nvPr>
            <p:ph type="sldNum" sz="quarter" idx="10"/>
          </p:nvPr>
        </p:nvSpPr>
        <p:spPr/>
        <p:txBody>
          <a:bodyPr/>
          <a:lstStyle/>
          <a:p>
            <a:fld id="{48EE1B59-1A3C-46A9-9E04-AFBC5E8CA535}" type="slidenum">
              <a:rPr lang="zh-CN" altLang="en-US" smtClean="0"/>
              <a:t>7</a:t>
            </a:fld>
            <a:endParaRPr lang="zh-CN" altLang="en-US"/>
          </a:p>
        </p:txBody>
      </p:sp>
    </p:spTree>
    <p:extLst>
      <p:ext uri="{BB962C8B-B14F-4D97-AF65-F5344CB8AC3E}">
        <p14:creationId xmlns:p14="http://schemas.microsoft.com/office/powerpoint/2010/main" val="13161338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缺失性</a:t>
            </a:r>
            <a:r>
              <a:rPr lang="en-US" altLang="zh-CN" dirty="0"/>
              <a:t>:</a:t>
            </a:r>
            <a:r>
              <a:rPr lang="en-US" altLang="zh-CN" baseline="0" dirty="0"/>
              <a:t> </a:t>
            </a:r>
            <a:r>
              <a:rPr lang="zh-CN" altLang="en-US" baseline="0" dirty="0"/>
              <a:t>值缺失的属性太多，关于时效处理的部分的缺失填补是个大问题</a:t>
            </a:r>
            <a:endParaRPr lang="en-US" altLang="zh-CN" baseline="0" dirty="0"/>
          </a:p>
          <a:p>
            <a:r>
              <a:rPr lang="zh-CN" altLang="en-US" baseline="0" dirty="0"/>
              <a:t>缺精度性：来源于图片的信息的数据有一定的偏差</a:t>
            </a:r>
            <a:r>
              <a:rPr lang="en-US" altLang="zh-CN" baseline="0" dirty="0"/>
              <a:t>(</a:t>
            </a:r>
            <a:r>
              <a:rPr lang="zh-CN" altLang="en-US" baseline="0" dirty="0"/>
              <a:t>不可避免的误差</a:t>
            </a:r>
            <a:r>
              <a:rPr lang="en-US" altLang="zh-CN" baseline="0" dirty="0"/>
              <a:t>)</a:t>
            </a:r>
          </a:p>
          <a:p>
            <a:r>
              <a:rPr lang="zh-CN" altLang="en-US" baseline="0" dirty="0"/>
              <a:t>来源的不稳定性</a:t>
            </a:r>
            <a:r>
              <a:rPr lang="en-US" altLang="zh-CN" baseline="0" dirty="0"/>
              <a:t>: </a:t>
            </a:r>
            <a:r>
              <a:rPr lang="zh-CN" altLang="en-US" baseline="0" dirty="0"/>
              <a:t>数据来源是不同研究者不同的研究成果，体系不同，方法不同，工艺细节不同，所以样本样本之间的差异性很大，稳定性很存在一定的问题。</a:t>
            </a:r>
            <a:endParaRPr lang="zh-CN" altLang="en-US" dirty="0"/>
          </a:p>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a:p>
            <a:endParaRPr kumimoji="1" lang="zh-CN" altLang="en-US" dirty="0"/>
          </a:p>
        </p:txBody>
      </p:sp>
      <p:sp>
        <p:nvSpPr>
          <p:cNvPr id="4" name="幻灯片编号占位符 3"/>
          <p:cNvSpPr>
            <a:spLocks noGrp="1"/>
          </p:cNvSpPr>
          <p:nvPr>
            <p:ph type="sldNum" sz="quarter" idx="10"/>
          </p:nvPr>
        </p:nvSpPr>
        <p:spPr/>
        <p:txBody>
          <a:bodyPr/>
          <a:lstStyle/>
          <a:p>
            <a:fld id="{48EE1B59-1A3C-46A9-9E04-AFBC5E8CA535}" type="slidenum">
              <a:rPr lang="zh-CN" altLang="en-US" smtClean="0"/>
              <a:t>8</a:t>
            </a:fld>
            <a:endParaRPr lang="zh-CN" altLang="en-US"/>
          </a:p>
        </p:txBody>
      </p:sp>
    </p:spTree>
    <p:extLst>
      <p:ext uri="{BB962C8B-B14F-4D97-AF65-F5344CB8AC3E}">
        <p14:creationId xmlns:p14="http://schemas.microsoft.com/office/powerpoint/2010/main" val="42262327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dirty="0"/>
          </a:p>
        </p:txBody>
      </p:sp>
      <p:sp>
        <p:nvSpPr>
          <p:cNvPr id="4" name="灯片编号占位符 3"/>
          <p:cNvSpPr>
            <a:spLocks noGrp="1"/>
          </p:cNvSpPr>
          <p:nvPr>
            <p:ph type="sldNum" sz="quarter" idx="10"/>
          </p:nvPr>
        </p:nvSpPr>
        <p:spPr/>
        <p:txBody>
          <a:bodyPr/>
          <a:lstStyle/>
          <a:p>
            <a:fld id="{48EE1B59-1A3C-46A9-9E04-AFBC5E8CA535}" type="slidenum">
              <a:rPr lang="zh-CN" altLang="en-US" smtClean="0"/>
              <a:t>9</a:t>
            </a:fld>
            <a:endParaRPr lang="zh-CN" altLang="en-US"/>
          </a:p>
        </p:txBody>
      </p:sp>
    </p:spTree>
    <p:extLst>
      <p:ext uri="{BB962C8B-B14F-4D97-AF65-F5344CB8AC3E}">
        <p14:creationId xmlns:p14="http://schemas.microsoft.com/office/powerpoint/2010/main" val="47932952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2019/7/13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垂直排列标题与文本">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530820CF-B880-4189-942D-D702A7CBA730}" type="datetimeFigureOut">
              <a:rPr lang="zh-CN" altLang="en-US" smtClean="0"/>
              <a:t>2019/7/13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pic>
        <p:nvPicPr>
          <p:cNvPr id="7" name="Picture 13" descr="muban"/>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350" y="-6350"/>
            <a:ext cx="9137650" cy="686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 Box 10"/>
          <p:cNvSpPr>
            <a:spLocks noChangeArrowheads="1"/>
          </p:cNvSpPr>
          <p:nvPr userDrawn="1"/>
        </p:nvSpPr>
        <p:spPr bwMode="auto">
          <a:xfrm>
            <a:off x="7560332" y="366713"/>
            <a:ext cx="169796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latinLnBrk="1">
              <a:spcBef>
                <a:spcPct val="20000"/>
              </a:spcBef>
              <a:defRPr sz="2800">
                <a:solidFill>
                  <a:schemeClr val="tx1"/>
                </a:solidFill>
                <a:latin typeface="Times New Roman" panose="02020603050405020304" pitchFamily="18" charset="0"/>
                <a:ea typeface="仿宋_GB2312" pitchFamily="1" charset="-122"/>
                <a:sym typeface="仿宋_GB2312" pitchFamily="1" charset="-122"/>
              </a:defRPr>
            </a:lvl1pPr>
            <a:lvl2pPr marL="742950" indent="-285750" latinLnBrk="1">
              <a:spcBef>
                <a:spcPct val="20000"/>
              </a:spcBef>
              <a:defRPr sz="2400">
                <a:solidFill>
                  <a:schemeClr val="tx1"/>
                </a:solidFill>
                <a:latin typeface="Times New Roman" panose="02020603050405020304" pitchFamily="18" charset="0"/>
                <a:ea typeface="仿宋_GB2312" pitchFamily="1" charset="-122"/>
                <a:sym typeface="仿宋_GB2312" pitchFamily="1" charset="-122"/>
              </a:defRPr>
            </a:lvl2pPr>
            <a:lvl3pPr marL="1143000" indent="-228600" latinLnBrk="1">
              <a:spcBef>
                <a:spcPct val="20000"/>
              </a:spcBef>
              <a:defRPr sz="2000">
                <a:solidFill>
                  <a:schemeClr val="tx1"/>
                </a:solidFill>
                <a:latin typeface="Times New Roman" panose="02020603050405020304" pitchFamily="18" charset="0"/>
                <a:ea typeface="仿宋_GB2312" pitchFamily="1" charset="-122"/>
                <a:sym typeface="仿宋_GB2312" pitchFamily="1" charset="-122"/>
              </a:defRPr>
            </a:lvl3pPr>
            <a:lvl4pPr marL="1600200" indent="-228600" latinLnBrk="1">
              <a:spcBef>
                <a:spcPct val="20000"/>
              </a:spcBef>
              <a:buFont typeface="Arial" panose="020B0604020202020204" pitchFamily="34" charset="0"/>
              <a:buChar char="–"/>
              <a:defRPr sz="2000">
                <a:solidFill>
                  <a:schemeClr val="tx1"/>
                </a:solidFill>
                <a:latin typeface="Times New Roman" panose="02020603050405020304" pitchFamily="18" charset="0"/>
                <a:ea typeface="仿宋_GB2312" pitchFamily="1" charset="-122"/>
                <a:sym typeface="仿宋_GB2312" pitchFamily="1" charset="-122"/>
              </a:defRPr>
            </a:lvl4pPr>
            <a:lvl5pPr marL="2057400" indent="-228600" latinLnBrk="1">
              <a:spcBef>
                <a:spcPct val="20000"/>
              </a:spcBef>
              <a:buFont typeface="Arial" panose="020B0604020202020204" pitchFamily="34" charset="0"/>
              <a:buChar char="»"/>
              <a:defRPr sz="2000">
                <a:solidFill>
                  <a:schemeClr val="tx1"/>
                </a:solidFill>
                <a:latin typeface="Times New Roman" panose="02020603050405020304" pitchFamily="18" charset="0"/>
                <a:ea typeface="仿宋_GB2312" pitchFamily="1" charset="-122"/>
                <a:sym typeface="仿宋_GB2312" pitchFamily="1" charset="-122"/>
              </a:defRPr>
            </a:lvl5pPr>
            <a:lvl6pPr marL="25146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仿宋_GB2312" pitchFamily="1" charset="-122"/>
                <a:sym typeface="仿宋_GB2312" pitchFamily="1" charset="-122"/>
              </a:defRPr>
            </a:lvl6pPr>
            <a:lvl7pPr marL="29718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仿宋_GB2312" pitchFamily="1" charset="-122"/>
                <a:sym typeface="仿宋_GB2312" pitchFamily="1" charset="-122"/>
              </a:defRPr>
            </a:lvl7pPr>
            <a:lvl8pPr marL="34290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仿宋_GB2312" pitchFamily="1" charset="-122"/>
                <a:sym typeface="仿宋_GB2312" pitchFamily="1" charset="-122"/>
              </a:defRPr>
            </a:lvl8pPr>
            <a:lvl9pPr marL="38862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仿宋_GB2312" pitchFamily="1" charset="-122"/>
                <a:sym typeface="仿宋_GB2312" pitchFamily="1" charset="-122"/>
              </a:defRPr>
            </a:lvl9pPr>
          </a:lstStyle>
          <a:p>
            <a:pPr eaLnBrk="1" latinLnBrk="0" hangingPunct="1">
              <a:spcBef>
                <a:spcPct val="0"/>
              </a:spcBef>
            </a:pPr>
            <a:r>
              <a:rPr lang="zh-CN" altLang="zh-CN" sz="1800" b="1" i="1" dirty="0">
                <a:solidFill>
                  <a:srgbClr val="CC0000"/>
                </a:solidFill>
                <a:latin typeface="Monotype Corsiva" panose="03010101010201010101" pitchFamily="66" charset="0"/>
                <a:ea typeface="宋体" panose="02010600030101010101" pitchFamily="2" charset="-122"/>
                <a:sym typeface="Monotype Corsiva" panose="03010101010201010101" pitchFamily="66" charset="0"/>
              </a:rPr>
              <a:t>MLA@SHU</a:t>
            </a:r>
            <a:endParaRPr lang="zh-CN" altLang="zh-CN" sz="1800" dirty="0">
              <a:latin typeface="Arial" panose="020B0604020202020204" pitchFamily="34" charset="0"/>
              <a:ea typeface="宋体" panose="02010600030101010101" pitchFamily="2" charset="-122"/>
            </a:endParaRPr>
          </a:p>
        </p:txBody>
      </p:sp>
      <p:sp>
        <p:nvSpPr>
          <p:cNvPr id="9" name="标题 1"/>
          <p:cNvSpPr>
            <a:spLocks noGrp="1" noChangeArrowheads="1"/>
          </p:cNvSpPr>
          <p:nvPr>
            <p:ph type="ctrTitle" idx="4294967295" hasCustomPrompt="1"/>
          </p:nvPr>
        </p:nvSpPr>
        <p:spPr>
          <a:xfrm>
            <a:off x="650875" y="931863"/>
            <a:ext cx="7989888" cy="2001837"/>
          </a:xfrm>
        </p:spPr>
        <p:txBody>
          <a:bodyPr>
            <a:normAutofit/>
          </a:bodyPr>
          <a:lstStyle>
            <a:lvl1pPr algn="ctr" rtl="0" eaLnBrk="1" fontAlgn="base" hangingPunct="1">
              <a:spcBef>
                <a:spcPct val="0"/>
              </a:spcBef>
              <a:spcAft>
                <a:spcPct val="0"/>
              </a:spcAft>
              <a:defRPr lang="zh-CN" altLang="zh-CN" sz="4000" dirty="0" smtClean="0">
                <a:solidFill>
                  <a:schemeClr val="tx2">
                    <a:lumMod val="75000"/>
                  </a:schemeClr>
                </a:solidFill>
                <a:effectLst/>
                <a:latin typeface="方正姚体" panose="02010601030101010101" pitchFamily="2" charset="-122"/>
                <a:ea typeface="方正姚体" panose="02010601030101010101" pitchFamily="2" charset="-122"/>
                <a:cs typeface="+mj-cs"/>
                <a:sym typeface="Times New Roman" panose="02020603050405020304" pitchFamily="18" charset="0"/>
              </a:defRPr>
            </a:lvl1pPr>
          </a:lstStyle>
          <a:p>
            <a:pPr eaLnBrk="1" hangingPunct="1"/>
            <a:r>
              <a:rPr lang="zh-CN" altLang="en-US" dirty="0"/>
              <a:t>标题</a:t>
            </a:r>
            <a:endParaRPr lang="zh-CN" altLang="zh-CN" dirty="0"/>
          </a:p>
        </p:txBody>
      </p:sp>
      <p:sp>
        <p:nvSpPr>
          <p:cNvPr id="10" name="矩形 9"/>
          <p:cNvSpPr/>
          <p:nvPr userDrawn="1"/>
        </p:nvSpPr>
        <p:spPr>
          <a:xfrm>
            <a:off x="6535738" y="5181600"/>
            <a:ext cx="2608262" cy="1422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hangingPunct="1">
              <a:defRPr/>
            </a:pPr>
            <a:r>
              <a:rPr lang="zh-CN" altLang="en-US" sz="2400" b="1" dirty="0">
                <a:solidFill>
                  <a:schemeClr val="tx2">
                    <a:lumMod val="75000"/>
                  </a:schemeClr>
                </a:solidFill>
                <a:latin typeface="华文宋体" panose="02010600040101010101" pitchFamily="2" charset="-122"/>
                <a:ea typeface="华文宋体" panose="02010600040101010101" pitchFamily="2" charset="-122"/>
              </a:rPr>
              <a:t>报告人：</a:t>
            </a:r>
            <a:r>
              <a:rPr lang="en-US" altLang="zh-CN" sz="2400" b="1" dirty="0">
                <a:solidFill>
                  <a:schemeClr val="tx2">
                    <a:lumMod val="75000"/>
                  </a:schemeClr>
                </a:solidFill>
                <a:latin typeface="华文宋体" panose="02010600040101010101" pitchFamily="2" charset="-122"/>
                <a:ea typeface="华文宋体" panose="02010600040101010101" pitchFamily="2" charset="-122"/>
              </a:rPr>
              <a:t>XXX</a:t>
            </a:r>
          </a:p>
        </p:txBody>
      </p:sp>
      <p:pic>
        <p:nvPicPr>
          <p:cNvPr id="11" name="Picture 10" descr="badge"/>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11138" y="15875"/>
            <a:ext cx="611187" cy="793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13" descr="muban"/>
          <p:cNvPicPr>
            <a:picLocks noChangeAspect="1" noChangeArrowheads="1"/>
          </p:cNvPicPr>
          <p:nvPr/>
        </p:nvPicPr>
        <p:blipFill>
          <a:blip r:embed="rId2" cstate="print"/>
          <a:srcRect/>
          <a:stretch>
            <a:fillRect/>
          </a:stretch>
        </p:blipFill>
        <p:spPr bwMode="auto">
          <a:xfrm>
            <a:off x="0" y="0"/>
            <a:ext cx="9144000" cy="6870700"/>
          </a:xfrm>
          <a:prstGeom prst="rect">
            <a:avLst/>
          </a:prstGeom>
          <a:noFill/>
          <a:ln w="9525">
            <a:noFill/>
            <a:miter lim="800000"/>
            <a:headEnd/>
            <a:tailEnd/>
          </a:ln>
        </p:spPr>
      </p:pic>
      <p:pic>
        <p:nvPicPr>
          <p:cNvPr id="5" name="Picture 10" descr="badge"/>
          <p:cNvPicPr>
            <a:picLocks noChangeAspect="1" noChangeArrowheads="1"/>
          </p:cNvPicPr>
          <p:nvPr/>
        </p:nvPicPr>
        <p:blipFill>
          <a:blip r:embed="rId3" cstate="print"/>
          <a:srcRect/>
          <a:stretch>
            <a:fillRect/>
          </a:stretch>
        </p:blipFill>
        <p:spPr bwMode="auto">
          <a:xfrm>
            <a:off x="211138" y="15875"/>
            <a:ext cx="611187" cy="793750"/>
          </a:xfrm>
          <a:prstGeom prst="rect">
            <a:avLst/>
          </a:prstGeom>
          <a:noFill/>
          <a:ln w="9525">
            <a:noFill/>
            <a:miter lim="800000"/>
            <a:headEnd/>
            <a:tailEnd/>
          </a:ln>
        </p:spPr>
      </p:pic>
      <p:sp>
        <p:nvSpPr>
          <p:cNvPr id="3075" name="Rectangle 3"/>
          <p:cNvSpPr>
            <a:spLocks noGrp="1" noChangeArrowheads="1"/>
          </p:cNvSpPr>
          <p:nvPr>
            <p:ph type="ctrTitle"/>
          </p:nvPr>
        </p:nvSpPr>
        <p:spPr>
          <a:xfrm>
            <a:off x="381000" y="838200"/>
            <a:ext cx="7772400" cy="1143000"/>
          </a:xfrm>
        </p:spPr>
        <p:txBody>
          <a:bodyPr/>
          <a:lstStyle>
            <a:lvl1pPr>
              <a:defRPr/>
            </a:lvl1pPr>
          </a:lstStyle>
          <a:p>
            <a:pPr lvl="0"/>
            <a:r>
              <a:rPr lang="zh-CN" altLang="en-US" noProof="0"/>
              <a:t>单击此处编辑母版标题样式</a:t>
            </a:r>
          </a:p>
        </p:txBody>
      </p:sp>
      <p:sp>
        <p:nvSpPr>
          <p:cNvPr id="3076" name="Rectangle 4"/>
          <p:cNvSpPr>
            <a:spLocks noGrp="1" noChangeArrowheads="1"/>
          </p:cNvSpPr>
          <p:nvPr>
            <p:ph type="subTitle" idx="1"/>
          </p:nvPr>
        </p:nvSpPr>
        <p:spPr>
          <a:xfrm>
            <a:off x="1219200" y="2286000"/>
            <a:ext cx="6400800" cy="762000"/>
          </a:xfrm>
        </p:spPr>
        <p:txBody>
          <a:bodyPr/>
          <a:lstStyle>
            <a:lvl1pPr marL="0" indent="0" algn="ctr">
              <a:buFontTx/>
              <a:buNone/>
              <a:defRPr/>
            </a:lvl1pPr>
          </a:lstStyle>
          <a:p>
            <a:pPr lvl="0"/>
            <a:r>
              <a:rPr lang="zh-CN" altLang="en-US" noProof="0"/>
              <a:t>单击此处编辑母版副标题样式</a:t>
            </a:r>
          </a:p>
        </p:txBody>
      </p:sp>
      <p:sp>
        <p:nvSpPr>
          <p:cNvPr id="6" name="Rectangle 5"/>
          <p:cNvSpPr>
            <a:spLocks noGrp="1" noChangeArrowheads="1"/>
          </p:cNvSpPr>
          <p:nvPr>
            <p:ph type="dt" sz="half" idx="10"/>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lvl1pPr>
          </a:lstStyle>
          <a:p>
            <a:pPr>
              <a:defRPr/>
            </a:pPr>
            <a:endParaRPr lang="en-US" altLang="zh-CN">
              <a:solidFill>
                <a:srgbClr val="000000"/>
              </a:solidFill>
            </a:endParaRPr>
          </a:p>
        </p:txBody>
      </p:sp>
      <p:sp>
        <p:nvSpPr>
          <p:cNvPr id="7" name="Rectangle 6"/>
          <p:cNvSpPr>
            <a:spLocks noGrp="1" noChangeArrowheads="1"/>
          </p:cNvSpPr>
          <p:nvPr>
            <p:ph type="ftr" sz="quarter" idx="11"/>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lvl1pPr>
          </a:lstStyle>
          <a:p>
            <a:pPr>
              <a:defRPr/>
            </a:pPr>
            <a:endParaRPr lang="en-US" altLang="zh-CN">
              <a:solidFill>
                <a:srgbClr val="000000"/>
              </a:solidFill>
            </a:endParaRPr>
          </a:p>
        </p:txBody>
      </p:sp>
      <p:sp>
        <p:nvSpPr>
          <p:cNvPr id="8" name="Rectangle 7"/>
          <p:cNvSpPr>
            <a:spLocks noGrp="1" noChangeArrowheads="1"/>
          </p:cNvSpPr>
          <p:nvPr>
            <p:ph type="sldNum" sz="quarter" idx="12"/>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lvl1pPr>
          </a:lstStyle>
          <a:p>
            <a:pPr>
              <a:defRPr/>
            </a:pPr>
            <a:fld id="{86674296-4520-4ADA-8062-77D8DD342917}" type="slidenum">
              <a:rPr lang="en-US" altLang="zh-CN">
                <a:solidFill>
                  <a:srgbClr val="000000"/>
                </a:solidFill>
              </a:rPr>
              <a:t>‹#›</a:t>
            </a:fld>
            <a:endParaRPr lang="en-US" altLang="zh-CN">
              <a:solidFill>
                <a:srgbClr val="000000"/>
              </a:solidFill>
            </a:endParaRPr>
          </a:p>
        </p:txBody>
      </p:sp>
      <p:sp>
        <p:nvSpPr>
          <p:cNvPr id="9" name="Text Box 10"/>
          <p:cNvSpPr txBox="1">
            <a:spLocks noChangeArrowheads="1"/>
          </p:cNvSpPr>
          <p:nvPr userDrawn="1"/>
        </p:nvSpPr>
        <p:spPr bwMode="auto">
          <a:xfrm>
            <a:off x="7633518" y="409675"/>
            <a:ext cx="2051050" cy="427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50000"/>
              </a:spcBef>
              <a:spcAft>
                <a:spcPct val="0"/>
              </a:spcAft>
            </a:pPr>
            <a:r>
              <a:rPr kumimoji="1" lang="en-US" altLang="zh-CN" sz="2000" b="1" i="1" dirty="0">
                <a:solidFill>
                  <a:srgbClr val="CC0000"/>
                </a:solidFill>
                <a:latin typeface="Monotype Corsiva" panose="03010101010201010101" pitchFamily="66" charset="0"/>
                <a:ea typeface="宋体" panose="02010600030101010101" pitchFamily="2" charset="-122"/>
              </a:rPr>
              <a:t>ML@SHU</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lvl1pPr eaLnBrk="1" latinLnBrk="1" hangingPunct="1">
              <a:defRPr/>
            </a:lvl1pPr>
            <a:lvl2pPr eaLnBrk="1" latinLnBrk="1" hangingPunct="1">
              <a:defRPr/>
            </a:lvl2pPr>
            <a:lvl3pPr eaLnBrk="1" latinLnBrk="1" hangingPunct="1">
              <a:defRPr/>
            </a:lvl3pPr>
            <a:lvl4pPr eaLnBrk="1" latinLnBrk="1" hangingPunct="1">
              <a:defRPr/>
            </a:lvl4pPr>
            <a:lvl5pPr eaLnBrk="1" latinLnBrk="1" hangingPunct="1">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Rectangle 4"/>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a:xfrm>
            <a:off x="7203504" y="6248400"/>
            <a:ext cx="1905000" cy="457200"/>
          </a:xfrm>
        </p:spPr>
        <p:txBody>
          <a:bodyPr/>
          <a:lstStyle>
            <a:lvl1pPr>
              <a:defRPr/>
            </a:lvl1pPr>
          </a:lstStyle>
          <a:p>
            <a:pPr>
              <a:defRPr/>
            </a:pPr>
            <a:fld id="{F2E302E4-BEB6-4312-B792-E7FAFFD715A0}" type="slidenum">
              <a:rPr lang="en-US" altLang="zh-CN">
                <a:solidFill>
                  <a:srgbClr val="000000"/>
                </a:solidFill>
              </a:rPr>
              <a:t>‹#›</a:t>
            </a:fld>
            <a:endParaRPr lang="en-US" altLang="zh-CN">
              <a:solidFill>
                <a:srgbClr val="000000"/>
              </a:solidFil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4"/>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p:txBody>
          <a:bodyPr/>
          <a:lstStyle>
            <a:lvl1pPr>
              <a:defRPr/>
            </a:lvl1pPr>
          </a:lstStyle>
          <a:p>
            <a:pPr>
              <a:defRPr/>
            </a:pPr>
            <a:fld id="{4082BF30-B662-4783-AF9A-85AF3C938694}" type="slidenum">
              <a:rPr lang="en-US" altLang="zh-CN">
                <a:solidFill>
                  <a:srgbClr val="000000"/>
                </a:solidFill>
              </a:rPr>
              <a:t>‹#›</a:t>
            </a:fld>
            <a:endParaRPr lang="en-US" altLang="zh-CN">
              <a:solidFill>
                <a:srgbClr val="000000"/>
              </a:solidFil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7" name="Rectangle 6"/>
          <p:cNvSpPr>
            <a:spLocks noGrp="1" noChangeArrowheads="1"/>
          </p:cNvSpPr>
          <p:nvPr>
            <p:ph type="sldNum" sz="quarter" idx="12"/>
          </p:nvPr>
        </p:nvSpPr>
        <p:spPr/>
        <p:txBody>
          <a:bodyPr/>
          <a:lstStyle>
            <a:lvl1pPr>
              <a:defRPr/>
            </a:lvl1pPr>
          </a:lstStyle>
          <a:p>
            <a:pPr>
              <a:defRPr/>
            </a:pPr>
            <a:fld id="{482898C9-36E5-43D4-81F6-868388B1D4E5}" type="slidenum">
              <a:rPr lang="en-US" altLang="zh-CN">
                <a:solidFill>
                  <a:srgbClr val="000000"/>
                </a:solidFill>
              </a:rPr>
              <a:t>‹#›</a:t>
            </a:fld>
            <a:endParaRPr lang="en-US" altLang="zh-CN">
              <a:solidFill>
                <a:srgbClr val="000000"/>
              </a:solidFil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4"/>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8" name="Rectangle 5"/>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9" name="Rectangle 6"/>
          <p:cNvSpPr>
            <a:spLocks noGrp="1" noChangeArrowheads="1"/>
          </p:cNvSpPr>
          <p:nvPr>
            <p:ph type="sldNum" sz="quarter" idx="12"/>
          </p:nvPr>
        </p:nvSpPr>
        <p:spPr/>
        <p:txBody>
          <a:bodyPr/>
          <a:lstStyle>
            <a:lvl1pPr>
              <a:defRPr/>
            </a:lvl1pPr>
          </a:lstStyle>
          <a:p>
            <a:pPr>
              <a:defRPr/>
            </a:pPr>
            <a:fld id="{A28C9362-FEB4-4D52-B36B-6FC5F09BEE3C}" type="slidenum">
              <a:rPr lang="en-US" altLang="zh-CN">
                <a:solidFill>
                  <a:srgbClr val="000000"/>
                </a:solidFill>
              </a:rPr>
              <a:t>‹#›</a:t>
            </a:fld>
            <a:endParaRPr lang="en-US" altLang="zh-CN">
              <a:solidFill>
                <a:srgbClr val="000000"/>
              </a:solidFil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4"/>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4" name="Rectangle 5"/>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5" name="Rectangle 6"/>
          <p:cNvSpPr>
            <a:spLocks noGrp="1" noChangeArrowheads="1"/>
          </p:cNvSpPr>
          <p:nvPr>
            <p:ph type="sldNum" sz="quarter" idx="12"/>
          </p:nvPr>
        </p:nvSpPr>
        <p:spPr/>
        <p:txBody>
          <a:bodyPr/>
          <a:lstStyle>
            <a:lvl1pPr>
              <a:defRPr/>
            </a:lvl1pPr>
          </a:lstStyle>
          <a:p>
            <a:pPr>
              <a:defRPr/>
            </a:pPr>
            <a:fld id="{60461889-50F4-4201-9752-B6FA2AC95F51}" type="slidenum">
              <a:rPr lang="en-US" altLang="zh-CN">
                <a:solidFill>
                  <a:srgbClr val="000000"/>
                </a:solidFill>
              </a:rPr>
              <a:t>‹#›</a:t>
            </a:fld>
            <a:endParaRPr lang="en-US" altLang="zh-CN">
              <a:solidFill>
                <a:srgbClr val="000000"/>
              </a:solidFil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3" name="Rectangle 5"/>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4" name="Rectangle 6"/>
          <p:cNvSpPr>
            <a:spLocks noGrp="1" noChangeArrowheads="1"/>
          </p:cNvSpPr>
          <p:nvPr>
            <p:ph type="sldNum" sz="quarter" idx="12"/>
          </p:nvPr>
        </p:nvSpPr>
        <p:spPr/>
        <p:txBody>
          <a:bodyPr/>
          <a:lstStyle>
            <a:lvl1pPr>
              <a:defRPr/>
            </a:lvl1pPr>
          </a:lstStyle>
          <a:p>
            <a:pPr>
              <a:defRPr/>
            </a:pPr>
            <a:fld id="{C711C70E-584F-4720-9E7A-EFDA588A6111}" type="slidenum">
              <a:rPr lang="en-US" altLang="zh-CN">
                <a:solidFill>
                  <a:srgbClr val="000000"/>
                </a:solidFill>
              </a:rPr>
              <a:t>‹#›</a:t>
            </a:fld>
            <a:endParaRPr lang="en-US" altLang="zh-CN">
              <a:solidFill>
                <a:srgbClr val="000000"/>
              </a:solidFil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7" name="Rectangle 6"/>
          <p:cNvSpPr>
            <a:spLocks noGrp="1" noChangeArrowheads="1"/>
          </p:cNvSpPr>
          <p:nvPr>
            <p:ph type="sldNum" sz="quarter" idx="12"/>
          </p:nvPr>
        </p:nvSpPr>
        <p:spPr/>
        <p:txBody>
          <a:bodyPr/>
          <a:lstStyle>
            <a:lvl1pPr>
              <a:defRPr/>
            </a:lvl1pPr>
          </a:lstStyle>
          <a:p>
            <a:pPr>
              <a:defRPr/>
            </a:pPr>
            <a:fld id="{3EE66102-431F-47BF-88CB-7FD0F9A0642C}" type="slidenum">
              <a:rPr lang="en-US" altLang="zh-CN">
                <a:solidFill>
                  <a:srgbClr val="000000"/>
                </a:solidFill>
              </a:rPr>
              <a:t>‹#›</a:t>
            </a:fld>
            <a:endParaRPr lang="en-US" altLang="zh-CN">
              <a:solidFill>
                <a:srgbClr val="000000"/>
              </a:solidFil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7" name="Rectangle 6"/>
          <p:cNvSpPr>
            <a:spLocks noGrp="1" noChangeArrowheads="1"/>
          </p:cNvSpPr>
          <p:nvPr>
            <p:ph type="sldNum" sz="quarter" idx="12"/>
          </p:nvPr>
        </p:nvSpPr>
        <p:spPr/>
        <p:txBody>
          <a:bodyPr/>
          <a:lstStyle>
            <a:lvl1pPr>
              <a:defRPr/>
            </a:lvl1pPr>
          </a:lstStyle>
          <a:p>
            <a:pPr>
              <a:defRPr/>
            </a:pPr>
            <a:fld id="{85B3A3D5-05DF-473B-B4D6-8F3ED2B3D578}" type="slidenum">
              <a:rPr lang="en-US" altLang="zh-CN">
                <a:solidFill>
                  <a:srgbClr val="000000"/>
                </a:solidFill>
              </a:rPr>
              <a:t>‹#›</a:t>
            </a:fld>
            <a:endParaRPr lang="en-US" altLang="zh-CN">
              <a:solidFill>
                <a:srgbClr val="000000"/>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2019/7/13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p:txBody>
          <a:bodyPr/>
          <a:lstStyle>
            <a:lvl1pPr>
              <a:defRPr/>
            </a:lvl1pPr>
          </a:lstStyle>
          <a:p>
            <a:pPr>
              <a:defRPr/>
            </a:pPr>
            <a:fld id="{679EEF80-5236-49C6-9398-2A5B94FD9875}" type="slidenum">
              <a:rPr lang="en-US" altLang="zh-CN">
                <a:solidFill>
                  <a:srgbClr val="000000"/>
                </a:solidFill>
              </a:rPr>
              <a:t>‹#›</a:t>
            </a:fld>
            <a:endParaRPr lang="en-US" altLang="zh-CN">
              <a:solidFill>
                <a:srgbClr val="000000"/>
              </a:solidFil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p:txBody>
          <a:bodyPr/>
          <a:lstStyle>
            <a:lvl1pPr>
              <a:defRPr/>
            </a:lvl1pPr>
          </a:lstStyle>
          <a:p>
            <a:pPr>
              <a:defRPr/>
            </a:pPr>
            <a:fld id="{802FC3FF-479D-42C6-AE30-88097C97B868}" type="slidenum">
              <a:rPr lang="en-US" altLang="zh-CN">
                <a:solidFill>
                  <a:srgbClr val="000000"/>
                </a:solidFill>
              </a:rPr>
              <a:t>‹#›</a:t>
            </a:fld>
            <a:endParaRPr lang="en-US" altLang="zh-CN">
              <a:solidFill>
                <a:srgbClr val="000000"/>
              </a:solidFil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685800" y="609600"/>
            <a:ext cx="7772400" cy="1143000"/>
          </a:xfrm>
        </p:spPr>
        <p:txBody>
          <a:bodyPr/>
          <a:lstStyle/>
          <a:p>
            <a:r>
              <a:rPr lang="zh-CN" altLang="en-US"/>
              <a:t>单击此处编辑母版标题样式</a:t>
            </a:r>
          </a:p>
        </p:txBody>
      </p:sp>
      <p:sp>
        <p:nvSpPr>
          <p:cNvPr id="3" name="表格占位符 2"/>
          <p:cNvSpPr>
            <a:spLocks noGrp="1"/>
          </p:cNvSpPr>
          <p:nvPr>
            <p:ph type="tbl" idx="1"/>
          </p:nvPr>
        </p:nvSpPr>
        <p:spPr>
          <a:xfrm>
            <a:off x="685800" y="1981200"/>
            <a:ext cx="7772400" cy="4114800"/>
          </a:xfrm>
        </p:spPr>
        <p:txBody>
          <a:bodyPr/>
          <a:lstStyle/>
          <a:p>
            <a:pPr lvl="0"/>
            <a:endParaRPr lang="zh-CN" altLang="en-US" noProof="0"/>
          </a:p>
        </p:txBody>
      </p:sp>
      <p:sp>
        <p:nvSpPr>
          <p:cNvPr id="4" name="Rectangle 4"/>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p:txBody>
          <a:bodyPr/>
          <a:lstStyle>
            <a:lvl1pPr>
              <a:defRPr/>
            </a:lvl1pPr>
          </a:lstStyle>
          <a:p>
            <a:pPr>
              <a:defRPr/>
            </a:pPr>
            <a:fld id="{176A6F45-D57F-48CD-A9E5-5D0E15731AC9}" type="slidenum">
              <a:rPr lang="en-US" altLang="zh-CN">
                <a:solidFill>
                  <a:srgbClr val="000000"/>
                </a:solidFill>
              </a:rPr>
              <a:t>‹#›</a:t>
            </a:fld>
            <a:endParaRPr lang="en-US" altLang="zh-CN">
              <a:solidFill>
                <a:srgbClr val="000000"/>
              </a:solidFil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685800" y="609600"/>
            <a:ext cx="7772400" cy="1143000"/>
          </a:xfrm>
        </p:spPr>
        <p:txBody>
          <a:bodyPr/>
          <a:lstStyle/>
          <a:p>
            <a:r>
              <a:rPr lang="zh-CN" altLang="en-US"/>
              <a:t>单击此处编辑母版标题样式</a:t>
            </a:r>
          </a:p>
        </p:txBody>
      </p:sp>
      <p:sp>
        <p:nvSpPr>
          <p:cNvPr id="3" name="文本占位符 2"/>
          <p:cNvSpPr>
            <a:spLocks noGrp="1"/>
          </p:cNvSpPr>
          <p:nvPr>
            <p:ph type="body" sz="half" idx="1"/>
          </p:nvPr>
        </p:nvSpPr>
        <p:spPr>
          <a:xfrm>
            <a:off x="685800" y="1981200"/>
            <a:ext cx="3810000" cy="41148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7" name="Rectangle 6"/>
          <p:cNvSpPr>
            <a:spLocks noGrp="1" noChangeArrowheads="1"/>
          </p:cNvSpPr>
          <p:nvPr>
            <p:ph type="sldNum" sz="quarter" idx="12"/>
          </p:nvPr>
        </p:nvSpPr>
        <p:spPr/>
        <p:txBody>
          <a:bodyPr/>
          <a:lstStyle>
            <a:lvl1pPr>
              <a:defRPr/>
            </a:lvl1pPr>
          </a:lstStyle>
          <a:p>
            <a:pPr>
              <a:defRPr/>
            </a:pPr>
            <a:fld id="{270EDEA5-AB39-4954-B2BC-15C7F3D9781B}" type="slidenum">
              <a:rPr lang="en-US" altLang="zh-CN">
                <a:solidFill>
                  <a:srgbClr val="000000"/>
                </a:solidFill>
              </a:rPr>
              <a:t>‹#›</a:t>
            </a:fld>
            <a:endParaRPr lang="en-US" altLang="zh-CN">
              <a:solidFill>
                <a:srgbClr val="000000"/>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自定义版式">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518864" y="759842"/>
            <a:ext cx="8229600" cy="796950"/>
          </a:xfrm>
        </p:spPr>
        <p:txBody>
          <a:bodyPr/>
          <a:lstStyle/>
          <a:p>
            <a:r>
              <a:rPr lang="zh-CN" altLang="en-US" dirty="0"/>
              <a:t>单击此处编辑母版标题样式</a:t>
            </a:r>
          </a:p>
        </p:txBody>
      </p:sp>
      <p:sp>
        <p:nvSpPr>
          <p:cNvPr id="3" name="日期占位符 2"/>
          <p:cNvSpPr>
            <a:spLocks noGrp="1"/>
          </p:cNvSpPr>
          <p:nvPr>
            <p:ph type="dt" sz="half" idx="10"/>
          </p:nvPr>
        </p:nvSpPr>
        <p:spPr/>
        <p:txBody>
          <a:bodyPr/>
          <a:lstStyle/>
          <a:p>
            <a:fld id="{530820CF-B880-4189-942D-D702A7CBA730}" type="datetimeFigureOut">
              <a:rPr lang="zh-CN" altLang="en-US" smtClean="0"/>
              <a:t>2019/7/13</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a:t>
            </a:fld>
            <a:endParaRPr lang="zh-CN" altLang="en-US"/>
          </a:p>
        </p:txBody>
      </p:sp>
      <p:sp>
        <p:nvSpPr>
          <p:cNvPr id="6" name="文本占位符 2"/>
          <p:cNvSpPr>
            <a:spLocks noGrp="1"/>
          </p:cNvSpPr>
          <p:nvPr>
            <p:ph idx="1"/>
          </p:nvPr>
        </p:nvSpPr>
        <p:spPr>
          <a:xfrm>
            <a:off x="611560" y="1844824"/>
            <a:ext cx="8075240" cy="4281339"/>
          </a:xfrm>
          <a:prstGeom prst="rect">
            <a:avLst/>
          </a:prstGeom>
        </p:spPr>
        <p:txBody>
          <a:bodyPr vert="horz" lIns="91440" tIns="45720" rIns="91440" bIns="45720" rtlCol="0">
            <a:normAutofit/>
          </a:bodyPr>
          <a:lstStyle/>
          <a:p>
            <a:pPr lvl="0"/>
            <a:r>
              <a:rPr lang="zh-CN" altLang="en-US" dirty="0"/>
              <a:t>单击此处编辑母版文本样式</a:t>
            </a:r>
          </a:p>
          <a:p>
            <a:pPr marL="457200" lvl="0" indent="-457200" algn="l" defTabSz="0" rtl="0" eaLnBrk="0" fontAlgn="base" latinLnBrk="1" hangingPunct="0">
              <a:spcBef>
                <a:spcPct val="20000"/>
              </a:spcBef>
              <a:spcAft>
                <a:spcPct val="0"/>
              </a:spcAft>
              <a:buFontTx/>
              <a:buBlip>
                <a:blip r:embed="rId3"/>
              </a:buBlip>
            </a:pPr>
            <a:r>
              <a:rPr lang="zh-CN" altLang="en-US" dirty="0"/>
              <a:t>第二级</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节标题">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2019/7/13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两栏内容">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2019/7/13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1_仅标题">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p>
        </p:txBody>
      </p:sp>
      <p:sp>
        <p:nvSpPr>
          <p:cNvPr id="3" name="日期占位符 2"/>
          <p:cNvSpPr>
            <a:spLocks noGrp="1"/>
          </p:cNvSpPr>
          <p:nvPr>
            <p:ph type="dt" sz="half" idx="10"/>
          </p:nvPr>
        </p:nvSpPr>
        <p:spPr/>
        <p:txBody>
          <a:bodyPr/>
          <a:lstStyle/>
          <a:p>
            <a:fld id="{530820CF-B880-4189-942D-D702A7CBA730}" type="datetimeFigureOut">
              <a:rPr lang="zh-CN" altLang="en-US" smtClean="0"/>
              <a:t>2019/7/13</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空白">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2019/7/13</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
        <p:nvSpPr>
          <p:cNvPr id="6" name="标题 1"/>
          <p:cNvSpPr>
            <a:spLocks noGrp="1"/>
          </p:cNvSpPr>
          <p:nvPr>
            <p:ph type="title"/>
          </p:nvPr>
        </p:nvSpPr>
        <p:spPr>
          <a:xfrm>
            <a:off x="518864" y="759842"/>
            <a:ext cx="8229600" cy="796950"/>
          </a:xfrm>
        </p:spPr>
        <p:txBody>
          <a:bodyPr/>
          <a:lstStyle/>
          <a:p>
            <a:r>
              <a:rPr lang="zh-CN" altLang="en-US" dirty="0"/>
              <a:t>单击此处编辑母版标题样式</a:t>
            </a:r>
          </a:p>
        </p:txBody>
      </p:sp>
      <p:sp>
        <p:nvSpPr>
          <p:cNvPr id="7" name="文本占位符 2"/>
          <p:cNvSpPr>
            <a:spLocks noGrp="1"/>
          </p:cNvSpPr>
          <p:nvPr>
            <p:ph idx="1"/>
          </p:nvPr>
        </p:nvSpPr>
        <p:spPr>
          <a:xfrm>
            <a:off x="601216" y="1772816"/>
            <a:ext cx="8435280" cy="4525963"/>
          </a:xfrm>
          <a:prstGeom prst="rect">
            <a:avLst/>
          </a:prstGeom>
        </p:spPr>
        <p:txBody>
          <a:bodyPr vert="horz" lIns="91440" tIns="45720" rIns="91440" bIns="45720" rtlCol="0">
            <a:normAutofit/>
          </a:bodyPr>
          <a:lstStyle/>
          <a:p>
            <a:pPr lvl="0"/>
            <a:r>
              <a:rPr lang="zh-CN" altLang="en-US" dirty="0"/>
              <a:t>单击此处编辑母版文本样式</a:t>
            </a:r>
          </a:p>
          <a:p>
            <a:pPr marL="457200" lvl="0" indent="-457200" algn="l" defTabSz="0" rtl="0" eaLnBrk="0" fontAlgn="base" latinLnBrk="1" hangingPunct="0">
              <a:spcBef>
                <a:spcPct val="20000"/>
              </a:spcBef>
              <a:spcAft>
                <a:spcPct val="0"/>
              </a:spcAft>
              <a:buFontTx/>
              <a:buBlip>
                <a:blip r:embed="rId3"/>
              </a:buBlip>
            </a:pPr>
            <a:r>
              <a:rPr lang="zh-CN" altLang="en-US" dirty="0"/>
              <a:t>第二级</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空白">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2019/7/13</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
        <p:nvSpPr>
          <p:cNvPr id="7" name="标题 1"/>
          <p:cNvSpPr>
            <a:spLocks noGrp="1" noChangeArrowheads="1"/>
          </p:cNvSpPr>
          <p:nvPr>
            <p:ph type="title" idx="4294967295" hasCustomPrompt="1"/>
          </p:nvPr>
        </p:nvSpPr>
        <p:spPr>
          <a:xfrm>
            <a:off x="517525" y="765175"/>
            <a:ext cx="8086725" cy="890588"/>
          </a:xfrm>
        </p:spPr>
        <p:txBody>
          <a:bodyPr>
            <a:normAutofit/>
          </a:bodyPr>
          <a:lstStyle>
            <a:lvl1pPr algn="ctr" rtl="0" eaLnBrk="1" fontAlgn="base" hangingPunct="1">
              <a:spcBef>
                <a:spcPct val="0"/>
              </a:spcBef>
              <a:spcAft>
                <a:spcPct val="0"/>
              </a:spcAft>
              <a:defRPr lang="zh-CN" altLang="en-US" sz="3600" dirty="0" smtClean="0">
                <a:solidFill>
                  <a:schemeClr val="tx2">
                    <a:lumMod val="75000"/>
                  </a:schemeClr>
                </a:solidFill>
                <a:effectLst>
                  <a:outerShdw blurRad="50800" dist="38100" dir="16200000" rotWithShape="0">
                    <a:prstClr val="black">
                      <a:alpha val="40000"/>
                    </a:prstClr>
                  </a:outerShdw>
                </a:effectLst>
                <a:latin typeface="Times New Roman" panose="02020603050405020304" pitchFamily="18" charset="0"/>
                <a:ea typeface="+mj-ea"/>
                <a:cs typeface="Times New Roman" panose="02020603050405020304" pitchFamily="18" charset="0"/>
                <a:sym typeface="Times New Roman" panose="02020603050405020304" pitchFamily="18" charset="0"/>
              </a:defRPr>
            </a:lvl1pPr>
          </a:lstStyle>
          <a:p>
            <a:pPr eaLnBrk="1" hangingPunct="1"/>
            <a:r>
              <a:rPr lang="en-US" altLang="zh-CN" dirty="0"/>
              <a:t>Thank you!</a:t>
            </a:r>
            <a:endParaRPr lang="zh-CN" altLang="en-US" dirty="0"/>
          </a:p>
        </p:txBody>
      </p:sp>
      <p:pic>
        <p:nvPicPr>
          <p:cNvPr id="8" name="Picture 3" descr="BD04972_"/>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2339752" y="2276475"/>
            <a:ext cx="4610447" cy="34578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2019/7/13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GI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slideLayout" Target="../slideLayouts/slideLayout23.xml"/><Relationship Id="rId18" Type="http://schemas.openxmlformats.org/officeDocument/2006/relationships/image" Target="../media/image10.png"/><Relationship Id="rId3" Type="http://schemas.openxmlformats.org/officeDocument/2006/relationships/slideLayout" Target="../slideLayouts/slideLayout13.xml"/><Relationship Id="rId7" Type="http://schemas.openxmlformats.org/officeDocument/2006/relationships/slideLayout" Target="../slideLayouts/slideLayout17.xml"/><Relationship Id="rId12" Type="http://schemas.openxmlformats.org/officeDocument/2006/relationships/slideLayout" Target="../slideLayouts/slideLayout22.xml"/><Relationship Id="rId17" Type="http://schemas.openxmlformats.org/officeDocument/2006/relationships/image" Target="../media/image9.png"/><Relationship Id="rId2" Type="http://schemas.openxmlformats.org/officeDocument/2006/relationships/slideLayout" Target="../slideLayouts/slideLayout12.xml"/><Relationship Id="rId16" Type="http://schemas.openxmlformats.org/officeDocument/2006/relationships/image" Target="../media/image7.png"/><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5" Type="http://schemas.openxmlformats.org/officeDocument/2006/relationships/slideLayout" Target="../slideLayouts/slideLayout15.xml"/><Relationship Id="rId15" Type="http://schemas.openxmlformats.org/officeDocument/2006/relationships/image" Target="../media/image8.jpeg"/><Relationship Id="rId10" Type="http://schemas.openxmlformats.org/officeDocument/2006/relationships/slideLayout" Target="../slideLayouts/slideLayout20.xml"/><Relationship Id="rId19" Type="http://schemas.openxmlformats.org/officeDocument/2006/relationships/image" Target="../media/image11.png"/><Relationship Id="rId4" Type="http://schemas.openxmlformats.org/officeDocument/2006/relationships/slideLayout" Target="../slideLayouts/slideLayout14.xml"/><Relationship Id="rId9" Type="http://schemas.openxmlformats.org/officeDocument/2006/relationships/slideLayout" Target="../slideLayouts/slideLayout19.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230832" y="759842"/>
            <a:ext cx="8229600" cy="796950"/>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251520" y="1600200"/>
            <a:ext cx="8435280" cy="4525963"/>
          </a:xfrm>
          <a:prstGeom prst="rect">
            <a:avLst/>
          </a:prstGeom>
        </p:spPr>
        <p:txBody>
          <a:bodyPr vert="horz" lIns="91440" tIns="45720" rIns="91440" bIns="45720" rtlCol="0">
            <a:normAutofit/>
          </a:bodyPr>
          <a:lstStyle/>
          <a:p>
            <a:pPr lvl="0"/>
            <a:r>
              <a:rPr lang="zh-CN" altLang="en-US" dirty="0"/>
              <a:t>单击此处编辑母版文本样式</a:t>
            </a:r>
          </a:p>
          <a:p>
            <a:pPr marL="457200" lvl="0" indent="-457200" algn="l" defTabSz="0" rtl="0" eaLnBrk="0" fontAlgn="base" latinLnBrk="1" hangingPunct="0">
              <a:spcBef>
                <a:spcPct val="20000"/>
              </a:spcBef>
              <a:spcAft>
                <a:spcPct val="0"/>
              </a:spcAft>
              <a:buFontTx/>
              <a:buBlip>
                <a:blip r:embed="rId13"/>
              </a:buBlip>
            </a:pPr>
            <a:r>
              <a:rPr lang="zh-CN" altLang="en-US" dirty="0"/>
              <a:t>第二级</a:t>
            </a:r>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t>2019/7/13</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14400" rtl="0" eaLnBrk="1" fontAlgn="base" latinLnBrk="0" hangingPunct="1">
        <a:spcBef>
          <a:spcPct val="0"/>
        </a:spcBef>
        <a:spcAft>
          <a:spcPct val="0"/>
        </a:spcAft>
        <a:buNone/>
        <a:defRPr lang="zh-CN" altLang="en-US" sz="3200" b="1" kern="1200" cap="all" dirty="0">
          <a:solidFill>
            <a:schemeClr val="tx2">
              <a:lumMod val="75000"/>
            </a:schemeClr>
          </a:solidFill>
          <a:effectLst>
            <a:reflection blurRad="12700" stA="48000" endA="300" endPos="55000" dir="5400000" sy="-90000" algn="bl" rotWithShape="0"/>
          </a:effectLst>
          <a:latin typeface="微软雅黑" panose="020B0503020204020204" pitchFamily="34" charset="-122"/>
          <a:ea typeface="微软雅黑" panose="020B0503020204020204" pitchFamily="34" charset="-122"/>
          <a:cs typeface="+mj-cs"/>
          <a:sym typeface="Times New Roman" panose="02020603050405020304" pitchFamily="18" charset="0"/>
        </a:defRPr>
      </a:lvl1pPr>
    </p:titleStyle>
    <p:bodyStyle>
      <a:lvl1pPr marL="457200" indent="-457200" algn="l" defTabSz="0" rtl="0" eaLnBrk="0" fontAlgn="base" latinLnBrk="1" hangingPunct="0">
        <a:spcBef>
          <a:spcPct val="20000"/>
        </a:spcBef>
        <a:spcAft>
          <a:spcPct val="0"/>
        </a:spcAft>
        <a:buFontTx/>
        <a:buBlip>
          <a:blip r:embed="rId13"/>
        </a:buBlip>
        <a:defRPr lang="zh-CN" altLang="en-US" sz="2800" kern="1200" dirty="0" smtClean="0">
          <a:solidFill>
            <a:schemeClr val="tx1"/>
          </a:solidFill>
          <a:latin typeface="华文新魏" panose="02010800040101010101" pitchFamily="2" charset="-122"/>
          <a:ea typeface="华文新魏" panose="02010800040101010101" pitchFamily="2" charset="-122"/>
          <a:cs typeface="+mn-cs"/>
          <a:sym typeface="仿宋_GB2312" pitchFamily="1" charset="-122"/>
        </a:defRPr>
      </a:lvl1pPr>
      <a:lvl2pPr marL="457200" indent="-45720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11" descr="muban copy"/>
          <p:cNvPicPr>
            <a:picLocks noChangeAspect="1" noChangeArrowheads="1"/>
          </p:cNvPicPr>
          <p:nvPr/>
        </p:nvPicPr>
        <p:blipFill>
          <a:blip r:embed="rId15" cstate="print"/>
          <a:srcRect/>
          <a:stretch>
            <a:fillRect/>
          </a:stretch>
        </p:blipFill>
        <p:spPr bwMode="auto">
          <a:xfrm>
            <a:off x="0" y="-4763"/>
            <a:ext cx="9144000" cy="6867526"/>
          </a:xfrm>
          <a:prstGeom prst="rect">
            <a:avLst/>
          </a:prstGeom>
          <a:noFill/>
          <a:ln w="9525">
            <a:noFill/>
            <a:miter lim="800000"/>
            <a:headEnd/>
            <a:tailEnd/>
          </a:ln>
        </p:spPr>
      </p:pic>
      <p:sp>
        <p:nvSpPr>
          <p:cNvPr id="1027" name="Rectangle 2"/>
          <p:cNvSpPr>
            <a:spLocks noGrp="1" noChangeArrowheads="1"/>
          </p:cNvSpPr>
          <p:nvPr>
            <p:ph type="title"/>
          </p:nvPr>
        </p:nvSpPr>
        <p:spPr bwMode="auto">
          <a:xfrm>
            <a:off x="685800" y="609600"/>
            <a:ext cx="7772400" cy="1143000"/>
          </a:xfrm>
          <a:prstGeom prst="rect">
            <a:avLst/>
          </a:prstGeom>
          <a:noFill/>
          <a:ln w="9525">
            <a:noFill/>
            <a:miter lim="800000"/>
          </a:ln>
          <a:effectLst/>
        </p:spPr>
        <p:txBody>
          <a:bodyPr vert="horz" wrap="square" lIns="91440" tIns="45720" rIns="91440" bIns="45720" numCol="1" anchor="ctr" anchorCtr="0" compatLnSpc="1"/>
          <a:lstStyle/>
          <a:p>
            <a:pPr lvl="0"/>
            <a:r>
              <a:rPr lang="zh-CN" altLang="en-US"/>
              <a:t>单击此处编辑母版标题样式</a:t>
            </a:r>
          </a:p>
        </p:txBody>
      </p:sp>
      <p:sp>
        <p:nvSpPr>
          <p:cNvPr id="1028" name="Rectangle 3"/>
          <p:cNvSpPr>
            <a:spLocks noGrp="1" noChangeArrowheads="1"/>
          </p:cNvSpPr>
          <p:nvPr>
            <p:ph type="body" idx="1"/>
          </p:nvPr>
        </p:nvSpPr>
        <p:spPr bwMode="auto">
          <a:xfrm>
            <a:off x="685800" y="1981200"/>
            <a:ext cx="7772400" cy="4114800"/>
          </a:xfrm>
          <a:prstGeom prst="rect">
            <a:avLst/>
          </a:prstGeom>
          <a:noFill/>
          <a:ln w="9525">
            <a:noFill/>
            <a:miter lim="800000"/>
          </a:ln>
          <a:effectLst/>
        </p:spPr>
        <p:txBody>
          <a:bodyPr vert="horz" wrap="square" lIns="91440" tIns="45720" rIns="91440" bIns="45720" numCol="1" anchor="t" anchorCtr="0" compatLnSpc="1"/>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2" name="Rectangle 4"/>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sz="1400">
                <a:ea typeface="宋体" panose="02010600030101010101" pitchFamily="2" charset="-122"/>
              </a:defRPr>
            </a:lvl1pPr>
          </a:lstStyle>
          <a:p>
            <a:pPr fontAlgn="base">
              <a:spcBef>
                <a:spcPct val="0"/>
              </a:spcBef>
              <a:spcAft>
                <a:spcPct val="0"/>
              </a:spcAft>
              <a:defRPr/>
            </a:pPr>
            <a:endParaRPr kumimoji="1" lang="en-US" altLang="zh-CN">
              <a:solidFill>
                <a:srgbClr val="000000"/>
              </a:solidFill>
            </a:endParaRPr>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ctr">
              <a:defRPr sz="1400">
                <a:ea typeface="宋体" panose="02010600030101010101" pitchFamily="2" charset="-122"/>
              </a:defRPr>
            </a:lvl1pPr>
          </a:lstStyle>
          <a:p>
            <a:pPr fontAlgn="base">
              <a:spcBef>
                <a:spcPct val="0"/>
              </a:spcBef>
              <a:spcAft>
                <a:spcPct val="0"/>
              </a:spcAft>
              <a:defRPr/>
            </a:pPr>
            <a:endParaRPr kumimoji="1" lang="en-US" altLang="zh-CN">
              <a:solidFill>
                <a:srgbClr val="000000"/>
              </a:solidFill>
            </a:endParaRPr>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a:defRPr sz="1400">
                <a:ea typeface="宋体" panose="02010600030101010101" pitchFamily="2" charset="-122"/>
              </a:defRPr>
            </a:lvl1pPr>
          </a:lstStyle>
          <a:p>
            <a:pPr fontAlgn="base">
              <a:spcBef>
                <a:spcPct val="0"/>
              </a:spcBef>
              <a:spcAft>
                <a:spcPct val="0"/>
              </a:spcAft>
              <a:defRPr/>
            </a:pPr>
            <a:fld id="{A1258F3D-7904-47C1-B8D2-4B2F5D2F63EB}" type="slidenum">
              <a:rPr kumimoji="1" lang="en-US" altLang="zh-CN">
                <a:solidFill>
                  <a:srgbClr val="000000"/>
                </a:solidFill>
              </a:rPr>
              <a:t>‹#›</a:t>
            </a:fld>
            <a:endParaRPr kumimoji="1" lang="en-US" altLang="zh-CN">
              <a:solidFill>
                <a:srgbClr val="000000"/>
              </a:solidFill>
            </a:endParaRPr>
          </a:p>
        </p:txBody>
      </p:sp>
      <p:pic>
        <p:nvPicPr>
          <p:cNvPr id="1032" name="Picture 9" descr="badge"/>
          <p:cNvPicPr>
            <a:picLocks noChangeAspect="1" noChangeArrowheads="1"/>
          </p:cNvPicPr>
          <p:nvPr/>
        </p:nvPicPr>
        <p:blipFill>
          <a:blip r:embed="rId16" cstate="print"/>
          <a:srcRect/>
          <a:stretch>
            <a:fillRect/>
          </a:stretch>
        </p:blipFill>
        <p:spPr bwMode="auto">
          <a:xfrm>
            <a:off x="211138" y="15875"/>
            <a:ext cx="611187" cy="793750"/>
          </a:xfrm>
          <a:prstGeom prst="rect">
            <a:avLst/>
          </a:prstGeom>
          <a:noFill/>
          <a:ln w="9525">
            <a:noFill/>
            <a:miter lim="800000"/>
            <a:headEnd/>
            <a:tailEnd/>
          </a:ln>
        </p:spPr>
      </p:pic>
      <p:sp>
        <p:nvSpPr>
          <p:cNvPr id="9" name="Text Box 10"/>
          <p:cNvSpPr txBox="1">
            <a:spLocks noChangeArrowheads="1"/>
          </p:cNvSpPr>
          <p:nvPr userDrawn="1"/>
        </p:nvSpPr>
        <p:spPr bwMode="auto">
          <a:xfrm>
            <a:off x="7633518" y="409675"/>
            <a:ext cx="2051050" cy="427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50000"/>
              </a:spcBef>
              <a:spcAft>
                <a:spcPct val="0"/>
              </a:spcAft>
            </a:pPr>
            <a:r>
              <a:rPr kumimoji="1" lang="en-US" altLang="zh-CN" sz="2000" b="1" i="1" dirty="0">
                <a:solidFill>
                  <a:srgbClr val="CC0000"/>
                </a:solidFill>
                <a:latin typeface="Monotype Corsiva" panose="03010101010201010101" pitchFamily="66" charset="0"/>
                <a:ea typeface="宋体" panose="02010600030101010101" pitchFamily="2" charset="-122"/>
              </a:rPr>
              <a:t>ML@SHU</a:t>
            </a:r>
          </a:p>
        </p:txBody>
      </p:sp>
    </p:spTree>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Lst>
  <p:txStyles>
    <p:titleStyle>
      <a:lvl1pPr algn="ctr" rtl="0" eaLnBrk="0" fontAlgn="base" hangingPunct="0">
        <a:spcBef>
          <a:spcPct val="0"/>
        </a:spcBef>
        <a:spcAft>
          <a:spcPct val="0"/>
        </a:spcAft>
        <a:defRPr kumimoji="1" sz="4000">
          <a:solidFill>
            <a:srgbClr val="00246C"/>
          </a:solidFill>
          <a:latin typeface="+mj-lt"/>
          <a:ea typeface="+mj-ea"/>
          <a:cs typeface="+mj-cs"/>
        </a:defRPr>
      </a:lvl1pPr>
      <a:lvl2pPr algn="ctr" rtl="0" eaLnBrk="0" fontAlgn="base" hangingPunct="0">
        <a:spcBef>
          <a:spcPct val="0"/>
        </a:spcBef>
        <a:spcAft>
          <a:spcPct val="0"/>
        </a:spcAft>
        <a:defRPr kumimoji="1" sz="4000">
          <a:solidFill>
            <a:srgbClr val="00246C"/>
          </a:solidFill>
          <a:latin typeface="Times New Roman" panose="02020603050405020304" pitchFamily="18" charset="0"/>
          <a:ea typeface="方正姚体" panose="02010601030101010101" pitchFamily="2" charset="-122"/>
        </a:defRPr>
      </a:lvl2pPr>
      <a:lvl3pPr algn="ctr" rtl="0" eaLnBrk="0" fontAlgn="base" hangingPunct="0">
        <a:spcBef>
          <a:spcPct val="0"/>
        </a:spcBef>
        <a:spcAft>
          <a:spcPct val="0"/>
        </a:spcAft>
        <a:defRPr kumimoji="1" sz="4000">
          <a:solidFill>
            <a:srgbClr val="00246C"/>
          </a:solidFill>
          <a:latin typeface="Times New Roman" panose="02020603050405020304" pitchFamily="18" charset="0"/>
          <a:ea typeface="方正姚体" panose="02010601030101010101" pitchFamily="2" charset="-122"/>
        </a:defRPr>
      </a:lvl3pPr>
      <a:lvl4pPr algn="ctr" rtl="0" eaLnBrk="0" fontAlgn="base" hangingPunct="0">
        <a:spcBef>
          <a:spcPct val="0"/>
        </a:spcBef>
        <a:spcAft>
          <a:spcPct val="0"/>
        </a:spcAft>
        <a:defRPr kumimoji="1" sz="4000">
          <a:solidFill>
            <a:srgbClr val="00246C"/>
          </a:solidFill>
          <a:latin typeface="Times New Roman" panose="02020603050405020304" pitchFamily="18" charset="0"/>
          <a:ea typeface="方正姚体" panose="02010601030101010101" pitchFamily="2" charset="-122"/>
        </a:defRPr>
      </a:lvl4pPr>
      <a:lvl5pPr algn="ctr" rtl="0" eaLnBrk="0" fontAlgn="base" hangingPunct="0">
        <a:spcBef>
          <a:spcPct val="0"/>
        </a:spcBef>
        <a:spcAft>
          <a:spcPct val="0"/>
        </a:spcAft>
        <a:defRPr kumimoji="1" sz="4000">
          <a:solidFill>
            <a:srgbClr val="00246C"/>
          </a:solidFill>
          <a:latin typeface="Times New Roman" panose="02020603050405020304" pitchFamily="18" charset="0"/>
          <a:ea typeface="方正姚体" panose="02010601030101010101" pitchFamily="2" charset="-122"/>
        </a:defRPr>
      </a:lvl5pPr>
      <a:lvl6pPr marL="457200" algn="ctr" rtl="0" fontAlgn="base">
        <a:spcBef>
          <a:spcPct val="0"/>
        </a:spcBef>
        <a:spcAft>
          <a:spcPct val="0"/>
        </a:spcAft>
        <a:defRPr kumimoji="1" sz="4000">
          <a:solidFill>
            <a:srgbClr val="00246C"/>
          </a:solidFill>
          <a:latin typeface="Times New Roman" panose="02020603050405020304" pitchFamily="18" charset="0"/>
          <a:ea typeface="方正姚体" panose="02010601030101010101" pitchFamily="2" charset="-122"/>
        </a:defRPr>
      </a:lvl6pPr>
      <a:lvl7pPr marL="914400" algn="ctr" rtl="0" fontAlgn="base">
        <a:spcBef>
          <a:spcPct val="0"/>
        </a:spcBef>
        <a:spcAft>
          <a:spcPct val="0"/>
        </a:spcAft>
        <a:defRPr kumimoji="1" sz="4000">
          <a:solidFill>
            <a:srgbClr val="00246C"/>
          </a:solidFill>
          <a:latin typeface="Times New Roman" panose="02020603050405020304" pitchFamily="18" charset="0"/>
          <a:ea typeface="方正姚体" panose="02010601030101010101" pitchFamily="2" charset="-122"/>
        </a:defRPr>
      </a:lvl7pPr>
      <a:lvl8pPr marL="1371600" algn="ctr" rtl="0" fontAlgn="base">
        <a:spcBef>
          <a:spcPct val="0"/>
        </a:spcBef>
        <a:spcAft>
          <a:spcPct val="0"/>
        </a:spcAft>
        <a:defRPr kumimoji="1" sz="4000">
          <a:solidFill>
            <a:srgbClr val="00246C"/>
          </a:solidFill>
          <a:latin typeface="Times New Roman" panose="02020603050405020304" pitchFamily="18" charset="0"/>
          <a:ea typeface="方正姚体" panose="02010601030101010101" pitchFamily="2" charset="-122"/>
        </a:defRPr>
      </a:lvl8pPr>
      <a:lvl9pPr marL="1828800" algn="ctr" rtl="0" fontAlgn="base">
        <a:spcBef>
          <a:spcPct val="0"/>
        </a:spcBef>
        <a:spcAft>
          <a:spcPct val="0"/>
        </a:spcAft>
        <a:defRPr kumimoji="1" sz="4000">
          <a:solidFill>
            <a:srgbClr val="00246C"/>
          </a:solidFill>
          <a:latin typeface="Times New Roman" panose="02020603050405020304" pitchFamily="18" charset="0"/>
          <a:ea typeface="方正姚体" panose="02010601030101010101" pitchFamily="2" charset="-122"/>
        </a:defRPr>
      </a:lvl9pPr>
    </p:titleStyle>
    <p:bodyStyle>
      <a:lvl1pPr marL="342900" indent="-342900" algn="l" rtl="0" eaLnBrk="0" fontAlgn="base" hangingPunct="0">
        <a:spcBef>
          <a:spcPct val="20000"/>
        </a:spcBef>
        <a:spcAft>
          <a:spcPct val="0"/>
        </a:spcAft>
        <a:buBlip>
          <a:blip r:embed="rId17"/>
        </a:buBlip>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Blip>
          <a:blip r:embed="rId18"/>
        </a:buBlip>
        <a:defRPr kumimoji="1" sz="2400">
          <a:solidFill>
            <a:schemeClr val="tx1"/>
          </a:solidFill>
          <a:latin typeface="+mn-lt"/>
          <a:ea typeface="+mn-ea"/>
        </a:defRPr>
      </a:lvl2pPr>
      <a:lvl3pPr marL="1143000" indent="-228600" algn="l" rtl="0" eaLnBrk="0" fontAlgn="base" hangingPunct="0">
        <a:spcBef>
          <a:spcPct val="20000"/>
        </a:spcBef>
        <a:spcAft>
          <a:spcPct val="0"/>
        </a:spcAft>
        <a:buBlip>
          <a:blip r:embed="rId19"/>
        </a:buBlip>
        <a:defRPr kumimoji="1" sz="20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8" Type="http://schemas.openxmlformats.org/officeDocument/2006/relationships/diagramQuickStyle" Target="../diagrams/quickStyle6.xml"/><Relationship Id="rId3" Type="http://schemas.openxmlformats.org/officeDocument/2006/relationships/image" Target="../media/image21.png"/><Relationship Id="rId7" Type="http://schemas.openxmlformats.org/officeDocument/2006/relationships/diagramLayout" Target="../diagrams/layout6.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Data" Target="../diagrams/data6.xml"/><Relationship Id="rId11" Type="http://schemas.openxmlformats.org/officeDocument/2006/relationships/image" Target="../media/image24.png"/><Relationship Id="rId5" Type="http://schemas.openxmlformats.org/officeDocument/2006/relationships/image" Target="../media/image23.png"/><Relationship Id="rId10" Type="http://schemas.microsoft.com/office/2007/relationships/diagramDrawing" Target="../diagrams/drawing6.xml"/><Relationship Id="rId4" Type="http://schemas.openxmlformats.org/officeDocument/2006/relationships/image" Target="../media/image22.png"/><Relationship Id="rId9" Type="http://schemas.openxmlformats.org/officeDocument/2006/relationships/diagramColors" Target="../diagrams/colors6.xml"/></Relationships>
</file>

<file path=ppt/slides/_rels/slide11.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30.png"/><Relationship Id="rId3" Type="http://schemas.openxmlformats.org/officeDocument/2006/relationships/diagramData" Target="../diagrams/data7.xml"/><Relationship Id="rId7" Type="http://schemas.microsoft.com/office/2007/relationships/diagramDrawing" Target="../diagrams/drawing7.xml"/><Relationship Id="rId12" Type="http://schemas.openxmlformats.org/officeDocument/2006/relationships/image" Target="../media/image29.emf"/><Relationship Id="rId2" Type="http://schemas.openxmlformats.org/officeDocument/2006/relationships/notesSlide" Target="../notesSlides/notesSlide11.xml"/><Relationship Id="rId16"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diagramColors" Target="../diagrams/colors7.xml"/><Relationship Id="rId11" Type="http://schemas.openxmlformats.org/officeDocument/2006/relationships/image" Target="../media/image28.emf"/><Relationship Id="rId5" Type="http://schemas.openxmlformats.org/officeDocument/2006/relationships/diagramQuickStyle" Target="../diagrams/quickStyle7.xml"/><Relationship Id="rId15" Type="http://schemas.openxmlformats.org/officeDocument/2006/relationships/image" Target="../media/image32.png"/><Relationship Id="rId10" Type="http://schemas.openxmlformats.org/officeDocument/2006/relationships/image" Target="../media/image27.emf"/><Relationship Id="rId4" Type="http://schemas.openxmlformats.org/officeDocument/2006/relationships/diagramLayout" Target="../diagrams/layout7.xml"/><Relationship Id="rId9" Type="http://schemas.openxmlformats.org/officeDocument/2006/relationships/image" Target="../media/image26.emf"/><Relationship Id="rId14" Type="http://schemas.openxmlformats.org/officeDocument/2006/relationships/image" Target="../media/image31.png"/></Relationships>
</file>

<file path=ppt/slides/_rels/slide1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35.jpeg"/></Relationships>
</file>

<file path=ppt/slides/_rels/slide1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37.png"/></Relationships>
</file>

<file path=ppt/slides/_rels/slide14.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hyperlink" Target="&#27719;&#25253;&#30456;&#20851;&#26448;&#26009;/&#34837;&#21464;&#25968;&#25454;-&#21776;&#29233;&#21326;/6.19&#27719;&#25253;&#36164;&#26009;/&#26426;&#22120;&#23398;&#20064;&#39044;&#27979;&#34837;&#21464;&#24615;&#33021;/&#29305;&#24449;&#20998;&#26512;/&#26465;&#20214;&#23646;&#24615;&#21644;&#26465;&#20214;&#23646;&#24615;&#30340;&#30456;&#20851;&#24230;.xlsx"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17.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19.xml.rels><?xml version="1.0" encoding="UTF-8" standalone="yes"?>
<Relationships xmlns="http://schemas.openxmlformats.org/package/2006/relationships"><Relationship Id="rId8" Type="http://schemas.openxmlformats.org/officeDocument/2006/relationships/diagramLayout" Target="../diagrams/layout9.xml"/><Relationship Id="rId13" Type="http://schemas.openxmlformats.org/officeDocument/2006/relationships/diagramLayout" Target="../diagrams/layout10.xml"/><Relationship Id="rId18" Type="http://schemas.openxmlformats.org/officeDocument/2006/relationships/diagramLayout" Target="../diagrams/layout11.xml"/><Relationship Id="rId26" Type="http://schemas.microsoft.com/office/2007/relationships/diagramDrawing" Target="../diagrams/drawing12.xml"/><Relationship Id="rId3" Type="http://schemas.openxmlformats.org/officeDocument/2006/relationships/image" Target="../media/image46.png"/><Relationship Id="rId21" Type="http://schemas.microsoft.com/office/2007/relationships/diagramDrawing" Target="../diagrams/drawing11.xml"/><Relationship Id="rId7" Type="http://schemas.openxmlformats.org/officeDocument/2006/relationships/diagramData" Target="../diagrams/data9.xml"/><Relationship Id="rId12" Type="http://schemas.openxmlformats.org/officeDocument/2006/relationships/diagramData" Target="../diagrams/data10.xml"/><Relationship Id="rId17" Type="http://schemas.openxmlformats.org/officeDocument/2006/relationships/diagramData" Target="../diagrams/data11.xml"/><Relationship Id="rId25" Type="http://schemas.openxmlformats.org/officeDocument/2006/relationships/diagramColors" Target="../diagrams/colors12.xml"/><Relationship Id="rId2" Type="http://schemas.openxmlformats.org/officeDocument/2006/relationships/notesSlide" Target="../notesSlides/notesSlide19.xml"/><Relationship Id="rId16" Type="http://schemas.microsoft.com/office/2007/relationships/diagramDrawing" Target="../diagrams/drawing10.xml"/><Relationship Id="rId20" Type="http://schemas.openxmlformats.org/officeDocument/2006/relationships/diagramColors" Target="../diagrams/colors11.xml"/><Relationship Id="rId29" Type="http://schemas.openxmlformats.org/officeDocument/2006/relationships/diagramQuickStyle" Target="../diagrams/quickStyle13.xml"/><Relationship Id="rId1" Type="http://schemas.openxmlformats.org/officeDocument/2006/relationships/slideLayout" Target="../slideLayouts/slideLayout2.xml"/><Relationship Id="rId6" Type="http://schemas.openxmlformats.org/officeDocument/2006/relationships/image" Target="../media/image49.png"/><Relationship Id="rId11" Type="http://schemas.microsoft.com/office/2007/relationships/diagramDrawing" Target="../diagrams/drawing9.xml"/><Relationship Id="rId24" Type="http://schemas.openxmlformats.org/officeDocument/2006/relationships/diagramQuickStyle" Target="../diagrams/quickStyle12.xml"/><Relationship Id="rId32" Type="http://schemas.openxmlformats.org/officeDocument/2006/relationships/image" Target="../media/image50.png"/><Relationship Id="rId5" Type="http://schemas.openxmlformats.org/officeDocument/2006/relationships/image" Target="../media/image48.png"/><Relationship Id="rId15" Type="http://schemas.openxmlformats.org/officeDocument/2006/relationships/diagramColors" Target="../diagrams/colors10.xml"/><Relationship Id="rId23" Type="http://schemas.openxmlformats.org/officeDocument/2006/relationships/diagramLayout" Target="../diagrams/layout12.xml"/><Relationship Id="rId28" Type="http://schemas.openxmlformats.org/officeDocument/2006/relationships/diagramLayout" Target="../diagrams/layout13.xml"/><Relationship Id="rId10" Type="http://schemas.openxmlformats.org/officeDocument/2006/relationships/diagramColors" Target="../diagrams/colors9.xml"/><Relationship Id="rId19" Type="http://schemas.openxmlformats.org/officeDocument/2006/relationships/diagramQuickStyle" Target="../diagrams/quickStyle11.xml"/><Relationship Id="rId31" Type="http://schemas.microsoft.com/office/2007/relationships/diagramDrawing" Target="../diagrams/drawing13.xml"/><Relationship Id="rId4" Type="http://schemas.openxmlformats.org/officeDocument/2006/relationships/image" Target="../media/image47.png"/><Relationship Id="rId9" Type="http://schemas.openxmlformats.org/officeDocument/2006/relationships/diagramQuickStyle" Target="../diagrams/quickStyle9.xml"/><Relationship Id="rId14" Type="http://schemas.openxmlformats.org/officeDocument/2006/relationships/diagramQuickStyle" Target="../diagrams/quickStyle10.xml"/><Relationship Id="rId22" Type="http://schemas.openxmlformats.org/officeDocument/2006/relationships/diagramData" Target="../diagrams/data12.xml"/><Relationship Id="rId27" Type="http://schemas.openxmlformats.org/officeDocument/2006/relationships/diagramData" Target="../diagrams/data13.xml"/><Relationship Id="rId30" Type="http://schemas.openxmlformats.org/officeDocument/2006/relationships/diagramColors" Target="../diagrams/colors13.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15.xml"/><Relationship Id="rId7" Type="http://schemas.microsoft.com/office/2007/relationships/diagramDrawing" Target="../diagrams/drawing15.xm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diagramColors" Target="../diagrams/colors15.xml"/><Relationship Id="rId5" Type="http://schemas.openxmlformats.org/officeDocument/2006/relationships/diagramQuickStyle" Target="../diagrams/quickStyle15.xml"/><Relationship Id="rId4" Type="http://schemas.openxmlformats.org/officeDocument/2006/relationships/diagramLayout" Target="../diagrams/layout15.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16.xml"/><Relationship Id="rId7" Type="http://schemas.microsoft.com/office/2007/relationships/diagramDrawing" Target="../diagrams/drawing16.xml"/><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diagramColors" Target="../diagrams/colors16.xml"/><Relationship Id="rId5" Type="http://schemas.openxmlformats.org/officeDocument/2006/relationships/diagramQuickStyle" Target="../diagrams/quickStyle16.xml"/><Relationship Id="rId4" Type="http://schemas.openxmlformats.org/officeDocument/2006/relationships/diagramLayout" Target="../diagrams/layout16.xml"/></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51.png"/></Relationships>
</file>

<file path=ppt/slides/_rels/slide2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image" Target="../media/image54.emf"/><Relationship Id="rId1" Type="http://schemas.openxmlformats.org/officeDocument/2006/relationships/slideLayout" Target="../slideLayouts/slideLayout2.xml"/><Relationship Id="rId5" Type="http://schemas.openxmlformats.org/officeDocument/2006/relationships/image" Target="../media/image57.emf"/><Relationship Id="rId4" Type="http://schemas.openxmlformats.org/officeDocument/2006/relationships/image" Target="../media/image56.emf"/></Relationships>
</file>

<file path=ppt/slides/_rels/slide26.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54.em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17.xml"/><Relationship Id="rId2" Type="http://schemas.openxmlformats.org/officeDocument/2006/relationships/diagramData" Target="../diagrams/data17.xml"/><Relationship Id="rId1" Type="http://schemas.openxmlformats.org/officeDocument/2006/relationships/slideLayout" Target="../slideLayouts/slideLayout2.xml"/><Relationship Id="rId6" Type="http://schemas.microsoft.com/office/2007/relationships/diagramDrawing" Target="../diagrams/drawing17.xml"/><Relationship Id="rId5" Type="http://schemas.openxmlformats.org/officeDocument/2006/relationships/diagramColors" Target="../diagrams/colors17.xml"/><Relationship Id="rId4" Type="http://schemas.openxmlformats.org/officeDocument/2006/relationships/diagramQuickStyle" Target="../diagrams/quickStyle1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7.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a:xfrm>
            <a:off x="827584" y="1268760"/>
            <a:ext cx="7772400" cy="1143000"/>
          </a:xfrm>
        </p:spPr>
        <p:txBody>
          <a:bodyPr/>
          <a:lstStyle/>
          <a:p>
            <a:pPr eaLnBrk="1" hangingPunct="1"/>
            <a:r>
              <a:rPr lang="zh-CN" altLang="en-US" b="1" dirty="0">
                <a:solidFill>
                  <a:schemeClr val="tx1"/>
                </a:solidFill>
              </a:rPr>
              <a:t>基于机器学习的</a:t>
            </a:r>
            <a:br>
              <a:rPr lang="en-US" altLang="zh-CN" b="1" dirty="0">
                <a:solidFill>
                  <a:schemeClr val="tx1"/>
                </a:solidFill>
              </a:rPr>
            </a:br>
            <a:r>
              <a:rPr lang="zh-CN" altLang="en-US" b="1" dirty="0">
                <a:solidFill>
                  <a:schemeClr val="tx1"/>
                </a:solidFill>
              </a:rPr>
              <a:t>镍基单晶高温合金材料</a:t>
            </a:r>
            <a:br>
              <a:rPr lang="en-US" altLang="zh-CN" b="1" dirty="0">
                <a:solidFill>
                  <a:schemeClr val="tx1"/>
                </a:solidFill>
              </a:rPr>
            </a:br>
            <a:r>
              <a:rPr lang="zh-CN" altLang="en-US" b="1" dirty="0">
                <a:solidFill>
                  <a:schemeClr val="tx1"/>
                </a:solidFill>
              </a:rPr>
              <a:t>数据分析方法研究</a:t>
            </a:r>
          </a:p>
        </p:txBody>
      </p:sp>
      <p:sp>
        <p:nvSpPr>
          <p:cNvPr id="3075" name="Rectangle 3"/>
          <p:cNvSpPr>
            <a:spLocks noGrp="1" noChangeArrowheads="1"/>
          </p:cNvSpPr>
          <p:nvPr>
            <p:ph type="subTitle" idx="1"/>
          </p:nvPr>
        </p:nvSpPr>
        <p:spPr>
          <a:xfrm>
            <a:off x="2362200" y="5562600"/>
            <a:ext cx="5018112" cy="838200"/>
          </a:xfrm>
        </p:spPr>
        <p:txBody>
          <a:bodyPr/>
          <a:lstStyle/>
          <a:p>
            <a:pPr eaLnBrk="1" hangingPunct="1"/>
            <a:r>
              <a:rPr lang="zh-CN" altLang="en-US" sz="2400" dirty="0"/>
              <a:t>上海大学  刘悦、施思齐、鲁晓刚等</a:t>
            </a:r>
            <a:endParaRPr lang="en-US" altLang="zh-CN" sz="2400" dirty="0"/>
          </a:p>
          <a:p>
            <a:pPr eaLnBrk="1" hangingPunct="1"/>
            <a:fld id="{8074004B-2CA3-634E-9581-5C80EC2E77C5}" type="datetime3">
              <a:rPr lang="zh-CN" altLang="en-US" sz="2400" smtClean="0"/>
              <a:t>2019年7月13日星期六</a:t>
            </a:fld>
            <a:endParaRPr lang="zh-CN" altLang="en-US" sz="2400" dirty="0"/>
          </a:p>
        </p:txBody>
      </p:sp>
    </p:spTree>
  </p:cSld>
  <p:clrMapOvr>
    <a:masterClrMapping/>
  </p:clrMapOvr>
  <p:transition spd="slow"/>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51718" y="455731"/>
            <a:ext cx="8229600" cy="687846"/>
          </a:xfrm>
        </p:spPr>
        <p:txBody>
          <a:bodyPr>
            <a:normAutofit fontScale="90000"/>
          </a:bodyPr>
          <a:lstStyle/>
          <a:p>
            <a:pPr lvl="0"/>
            <a:r>
              <a:rPr lang="zh-CN" altLang="en-US" sz="2700" dirty="0">
                <a:solidFill>
                  <a:srgbClr val="FF0000"/>
                </a:solidFill>
              </a:rPr>
              <a:t>基于主动学习的多层级交互式特征分析方法</a:t>
            </a:r>
            <a:br>
              <a:rPr lang="zh-CN" altLang="en-US" dirty="0"/>
            </a:br>
            <a:br>
              <a:rPr lang="zh-CN" altLang="en-US" dirty="0"/>
            </a:br>
            <a:endParaRPr lang="zh-CN" altLang="en-US" dirty="0"/>
          </a:p>
        </p:txBody>
      </p:sp>
      <p:grpSp>
        <p:nvGrpSpPr>
          <p:cNvPr id="4" name="组合 3"/>
          <p:cNvGrpSpPr/>
          <p:nvPr/>
        </p:nvGrpSpPr>
        <p:grpSpPr>
          <a:xfrm>
            <a:off x="179512" y="1948403"/>
            <a:ext cx="8784976" cy="4806530"/>
            <a:chOff x="-75357" y="794618"/>
            <a:chExt cx="9153049" cy="5702703"/>
          </a:xfrm>
        </p:grpSpPr>
        <p:pic>
          <p:nvPicPr>
            <p:cNvPr id="3" name="图片 2"/>
            <p:cNvPicPr>
              <a:picLocks noChangeAspect="1"/>
            </p:cNvPicPr>
            <p:nvPr/>
          </p:nvPicPr>
          <p:blipFill>
            <a:blip r:embed="rId3"/>
            <a:stretch>
              <a:fillRect/>
            </a:stretch>
          </p:blipFill>
          <p:spPr>
            <a:xfrm>
              <a:off x="3437074" y="2038668"/>
              <a:ext cx="3468268" cy="4147242"/>
            </a:xfrm>
            <a:prstGeom prst="rect">
              <a:avLst/>
            </a:prstGeom>
          </p:spPr>
        </p:pic>
        <p:grpSp>
          <p:nvGrpSpPr>
            <p:cNvPr id="21" name="组合 20"/>
            <p:cNvGrpSpPr/>
            <p:nvPr/>
          </p:nvGrpSpPr>
          <p:grpSpPr>
            <a:xfrm>
              <a:off x="-75357" y="794618"/>
              <a:ext cx="9054564" cy="5702703"/>
              <a:chOff x="-71713" y="1020143"/>
              <a:chExt cx="9138452" cy="5627604"/>
            </a:xfrm>
          </p:grpSpPr>
          <p:grpSp>
            <p:nvGrpSpPr>
              <p:cNvPr id="43" name="组合 42"/>
              <p:cNvGrpSpPr/>
              <p:nvPr/>
            </p:nvGrpSpPr>
            <p:grpSpPr>
              <a:xfrm>
                <a:off x="-35376" y="3985727"/>
                <a:ext cx="3098807" cy="2427831"/>
                <a:chOff x="578008" y="3771026"/>
                <a:chExt cx="3299591" cy="2572443"/>
              </a:xfrm>
            </p:grpSpPr>
            <p:sp>
              <p:nvSpPr>
                <p:cNvPr id="37" name="文本框 36"/>
                <p:cNvSpPr txBox="1"/>
                <p:nvPr/>
              </p:nvSpPr>
              <p:spPr>
                <a:xfrm>
                  <a:off x="578008" y="3771026"/>
                  <a:ext cx="570789" cy="2572443"/>
                </a:xfrm>
                <a:prstGeom prst="rect">
                  <a:avLst/>
                </a:prstGeom>
                <a:noFill/>
              </p:spPr>
              <p:txBody>
                <a:bodyPr vert="eaVert" wrap="square" rtlCol="0">
                  <a:spAutoFit/>
                </a:bodyPr>
                <a:lstStyle/>
                <a:p>
                  <a:pPr algn="ctr"/>
                  <a:r>
                    <a:rPr lang="zh-CN" altLang="en-US" b="1" dirty="0"/>
                    <a:t>机器学习模型验证</a:t>
                  </a:r>
                </a:p>
              </p:txBody>
            </p:sp>
            <p:pic>
              <p:nvPicPr>
                <p:cNvPr id="34" name="图片 33"/>
                <p:cNvPicPr>
                  <a:picLocks noChangeAspect="1"/>
                </p:cNvPicPr>
                <p:nvPr/>
              </p:nvPicPr>
              <p:blipFill>
                <a:blip r:embed="rId4"/>
                <a:stretch>
                  <a:fillRect/>
                </a:stretch>
              </p:blipFill>
              <p:spPr>
                <a:xfrm>
                  <a:off x="1069427" y="4390866"/>
                  <a:ext cx="2808172" cy="1918454"/>
                </a:xfrm>
                <a:prstGeom prst="rect">
                  <a:avLst/>
                </a:prstGeom>
              </p:spPr>
            </p:pic>
          </p:grpSp>
          <p:grpSp>
            <p:nvGrpSpPr>
              <p:cNvPr id="42" name="组合 41"/>
              <p:cNvGrpSpPr/>
              <p:nvPr/>
            </p:nvGrpSpPr>
            <p:grpSpPr>
              <a:xfrm>
                <a:off x="25581" y="1255573"/>
                <a:ext cx="2914302" cy="2532942"/>
                <a:chOff x="514451" y="1124162"/>
                <a:chExt cx="3210359" cy="2808312"/>
              </a:xfrm>
            </p:grpSpPr>
            <p:pic>
              <p:nvPicPr>
                <p:cNvPr id="31" name="图片 30"/>
                <p:cNvPicPr>
                  <a:picLocks noChangeAspect="1"/>
                </p:cNvPicPr>
                <p:nvPr/>
              </p:nvPicPr>
              <p:blipFill>
                <a:blip r:embed="rId5"/>
                <a:stretch>
                  <a:fillRect/>
                </a:stretch>
              </p:blipFill>
              <p:spPr>
                <a:xfrm>
                  <a:off x="1043147" y="1124162"/>
                  <a:ext cx="2681663" cy="2808312"/>
                </a:xfrm>
                <a:prstGeom prst="rect">
                  <a:avLst/>
                </a:prstGeom>
              </p:spPr>
            </p:pic>
            <p:sp>
              <p:nvSpPr>
                <p:cNvPr id="39" name="文本框 38"/>
                <p:cNvSpPr txBox="1"/>
                <p:nvPr/>
              </p:nvSpPr>
              <p:spPr>
                <a:xfrm>
                  <a:off x="514451" y="1962149"/>
                  <a:ext cx="396497" cy="1558161"/>
                </a:xfrm>
                <a:prstGeom prst="rect">
                  <a:avLst/>
                </a:prstGeom>
                <a:noFill/>
              </p:spPr>
              <p:txBody>
                <a:bodyPr wrap="square" rtlCol="0">
                  <a:spAutoFit/>
                </a:bodyPr>
                <a:lstStyle/>
                <a:p>
                  <a:r>
                    <a:rPr lang="zh-CN" altLang="en-US" b="1" dirty="0"/>
                    <a:t>专家经验</a:t>
                  </a:r>
                </a:p>
              </p:txBody>
            </p:sp>
          </p:grpSp>
          <p:sp>
            <p:nvSpPr>
              <p:cNvPr id="54" name="文本框 53"/>
              <p:cNvSpPr txBox="1"/>
              <p:nvPr/>
            </p:nvSpPr>
            <p:spPr>
              <a:xfrm>
                <a:off x="4270619" y="1124743"/>
                <a:ext cx="2023890" cy="432423"/>
              </a:xfrm>
              <a:prstGeom prst="rect">
                <a:avLst/>
              </a:prstGeom>
              <a:noFill/>
            </p:spPr>
            <p:txBody>
              <a:bodyPr wrap="square" rtlCol="0">
                <a:spAutoFit/>
              </a:bodyPr>
              <a:lstStyle/>
              <a:p>
                <a:pPr algn="ctr"/>
                <a:r>
                  <a:rPr lang="zh-CN" altLang="en-US" b="1" dirty="0"/>
                  <a:t>特征分析算法</a:t>
                </a:r>
              </a:p>
            </p:txBody>
          </p:sp>
          <p:grpSp>
            <p:nvGrpSpPr>
              <p:cNvPr id="8" name="组合 7"/>
              <p:cNvGrpSpPr/>
              <p:nvPr/>
            </p:nvGrpSpPr>
            <p:grpSpPr>
              <a:xfrm>
                <a:off x="7236296" y="3985725"/>
                <a:ext cx="1830443" cy="2395200"/>
                <a:chOff x="7281069" y="3616917"/>
                <a:chExt cx="2071615" cy="2395201"/>
              </a:xfrm>
            </p:grpSpPr>
            <p:graphicFrame>
              <p:nvGraphicFramePr>
                <p:cNvPr id="20" name="图示 19"/>
                <p:cNvGraphicFramePr/>
                <p:nvPr/>
              </p:nvGraphicFramePr>
              <p:xfrm>
                <a:off x="7281069" y="4126284"/>
                <a:ext cx="1909101" cy="1885834"/>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59" name="文本框 58"/>
                <p:cNvSpPr txBox="1"/>
                <p:nvPr/>
              </p:nvSpPr>
              <p:spPr>
                <a:xfrm>
                  <a:off x="7496196" y="3616917"/>
                  <a:ext cx="1856488" cy="637675"/>
                </a:xfrm>
                <a:prstGeom prst="rect">
                  <a:avLst/>
                </a:prstGeom>
                <a:noFill/>
              </p:spPr>
              <p:txBody>
                <a:bodyPr wrap="square" rtlCol="0">
                  <a:spAutoFit/>
                </a:bodyPr>
                <a:lstStyle/>
                <a:p>
                  <a:r>
                    <a:rPr lang="zh-CN" altLang="en-US" sz="1400" dirty="0">
                      <a:solidFill>
                        <a:srgbClr val="FF0000"/>
                      </a:solidFill>
                    </a:rPr>
                    <a:t>属性</a:t>
                  </a:r>
                  <a:r>
                    <a:rPr lang="zh-CN" altLang="en-US" sz="1400" dirty="0"/>
                    <a:t>与</a:t>
                  </a:r>
                  <a:r>
                    <a:rPr lang="zh-CN" altLang="en-US" sz="1400" dirty="0">
                      <a:solidFill>
                        <a:srgbClr val="FF0000"/>
                      </a:solidFill>
                    </a:rPr>
                    <a:t>性能</a:t>
                  </a:r>
                  <a:r>
                    <a:rPr lang="zh-CN" altLang="en-US" sz="1400" dirty="0"/>
                    <a:t>之间的</a:t>
                  </a:r>
                  <a:r>
                    <a:rPr lang="zh-CN" altLang="en-US" sz="1400" dirty="0">
                      <a:solidFill>
                        <a:srgbClr val="FF0000"/>
                      </a:solidFill>
                    </a:rPr>
                    <a:t>因果关系</a:t>
                  </a:r>
                </a:p>
              </p:txBody>
            </p:sp>
          </p:grpSp>
          <p:grpSp>
            <p:nvGrpSpPr>
              <p:cNvPr id="7" name="组合 6"/>
              <p:cNvGrpSpPr/>
              <p:nvPr/>
            </p:nvGrpSpPr>
            <p:grpSpPr>
              <a:xfrm>
                <a:off x="7178593" y="1590524"/>
                <a:ext cx="1886300" cy="1846232"/>
                <a:chOff x="7319332" y="1640989"/>
                <a:chExt cx="2039330" cy="1802474"/>
              </a:xfrm>
            </p:grpSpPr>
            <p:sp>
              <p:nvSpPr>
                <p:cNvPr id="58" name="文本框 57"/>
                <p:cNvSpPr txBox="1"/>
                <p:nvPr/>
              </p:nvSpPr>
              <p:spPr>
                <a:xfrm>
                  <a:off x="7465409" y="1640989"/>
                  <a:ext cx="1893253" cy="622561"/>
                </a:xfrm>
                <a:prstGeom prst="rect">
                  <a:avLst/>
                </a:prstGeom>
                <a:noFill/>
              </p:spPr>
              <p:txBody>
                <a:bodyPr wrap="square" rtlCol="0">
                  <a:spAutoFit/>
                </a:bodyPr>
                <a:lstStyle/>
                <a:p>
                  <a:pPr algn="ctr"/>
                  <a:r>
                    <a:rPr lang="zh-CN" altLang="en-US" sz="1400" dirty="0">
                      <a:solidFill>
                        <a:srgbClr val="FF0000"/>
                      </a:solidFill>
                    </a:rPr>
                    <a:t>属性</a:t>
                  </a:r>
                  <a:r>
                    <a:rPr lang="zh-CN" altLang="en-US" sz="1400" dirty="0"/>
                    <a:t>与</a:t>
                  </a:r>
                  <a:r>
                    <a:rPr lang="zh-CN" altLang="en-US" sz="1400" dirty="0">
                      <a:solidFill>
                        <a:srgbClr val="FF0000"/>
                      </a:solidFill>
                    </a:rPr>
                    <a:t>属性</a:t>
                  </a:r>
                  <a:r>
                    <a:rPr lang="zh-CN" altLang="en-US" sz="1400" dirty="0"/>
                    <a:t>之间的</a:t>
                  </a:r>
                  <a:r>
                    <a:rPr lang="zh-CN" altLang="en-US" sz="1400" dirty="0">
                      <a:solidFill>
                        <a:srgbClr val="FF0000"/>
                      </a:solidFill>
                    </a:rPr>
                    <a:t>关联关系</a:t>
                  </a:r>
                </a:p>
              </p:txBody>
            </p:sp>
            <p:pic>
              <p:nvPicPr>
                <p:cNvPr id="6" name="图片 5"/>
                <p:cNvPicPr>
                  <a:picLocks noChangeAspect="1"/>
                </p:cNvPicPr>
                <p:nvPr/>
              </p:nvPicPr>
              <p:blipFill>
                <a:blip r:embed="rId11"/>
                <a:stretch>
                  <a:fillRect/>
                </a:stretch>
              </p:blipFill>
              <p:spPr>
                <a:xfrm>
                  <a:off x="7319332" y="2247705"/>
                  <a:ext cx="2017192" cy="1195758"/>
                </a:xfrm>
                <a:prstGeom prst="rect">
                  <a:avLst/>
                </a:prstGeom>
              </p:spPr>
            </p:pic>
          </p:grpSp>
          <p:sp>
            <p:nvSpPr>
              <p:cNvPr id="10" name="圆角矩形 9"/>
              <p:cNvSpPr/>
              <p:nvPr/>
            </p:nvSpPr>
            <p:spPr>
              <a:xfrm>
                <a:off x="-71713" y="1031123"/>
                <a:ext cx="9117843" cy="5616624"/>
              </a:xfrm>
              <a:prstGeom prst="roundRect">
                <a:avLst/>
              </a:prstGeom>
              <a:no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右箭头 34"/>
              <p:cNvSpPr/>
              <p:nvPr/>
            </p:nvSpPr>
            <p:spPr>
              <a:xfrm>
                <a:off x="6549159" y="2495284"/>
                <a:ext cx="687137" cy="369231"/>
              </a:xfrm>
              <a:prstGeom prst="rightArrow">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右箭头 35"/>
              <p:cNvSpPr/>
              <p:nvPr/>
            </p:nvSpPr>
            <p:spPr>
              <a:xfrm>
                <a:off x="6533665" y="5221354"/>
                <a:ext cx="702631" cy="367886"/>
              </a:xfrm>
              <a:prstGeom prst="rightArrow">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p:nvPr/>
            </p:nvCxnSpPr>
            <p:spPr>
              <a:xfrm>
                <a:off x="3372961" y="1020143"/>
                <a:ext cx="0" cy="5627604"/>
              </a:xfrm>
              <a:prstGeom prst="line">
                <a:avLst/>
              </a:prstGeom>
              <a:ln w="38100">
                <a:solidFill>
                  <a:schemeClr val="accent4">
                    <a:lumMod val="60000"/>
                    <a:lumOff val="40000"/>
                  </a:schemeClr>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17" name="直接连接符 16"/>
              <p:cNvCxnSpPr>
                <a:stCxn id="10" idx="1"/>
              </p:cNvCxnSpPr>
              <p:nvPr/>
            </p:nvCxnSpPr>
            <p:spPr>
              <a:xfrm flipV="1">
                <a:off x="-71713" y="3833945"/>
                <a:ext cx="3444674" cy="5490"/>
              </a:xfrm>
              <a:prstGeom prst="line">
                <a:avLst/>
              </a:prstGeom>
              <a:ln w="38100">
                <a:solidFill>
                  <a:schemeClr val="accent4">
                    <a:lumMod val="60000"/>
                    <a:lumOff val="40000"/>
                  </a:schemeClr>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a:off x="7092280" y="1040435"/>
                <a:ext cx="0" cy="5607312"/>
              </a:xfrm>
              <a:prstGeom prst="line">
                <a:avLst/>
              </a:prstGeom>
              <a:ln w="38100">
                <a:solidFill>
                  <a:schemeClr val="accent4">
                    <a:lumMod val="40000"/>
                    <a:lumOff val="60000"/>
                  </a:schemeClr>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48" name="直接连接符 47"/>
              <p:cNvCxnSpPr>
                <a:endCxn id="10" idx="3"/>
              </p:cNvCxnSpPr>
              <p:nvPr/>
            </p:nvCxnSpPr>
            <p:spPr>
              <a:xfrm>
                <a:off x="7092280" y="3839435"/>
                <a:ext cx="1953850" cy="0"/>
              </a:xfrm>
              <a:prstGeom prst="line">
                <a:avLst/>
              </a:prstGeom>
              <a:ln w="38100">
                <a:solidFill>
                  <a:schemeClr val="accent4">
                    <a:lumMod val="60000"/>
                    <a:lumOff val="40000"/>
                  </a:schemeClr>
                </a:solidFill>
                <a:prstDash val="sysDash"/>
                <a:tailEnd type="none"/>
              </a:ln>
            </p:spPr>
            <p:style>
              <a:lnRef idx="1">
                <a:schemeClr val="accent1"/>
              </a:lnRef>
              <a:fillRef idx="0">
                <a:schemeClr val="accent1"/>
              </a:fillRef>
              <a:effectRef idx="0">
                <a:schemeClr val="accent1"/>
              </a:effectRef>
              <a:fontRef idx="minor">
                <a:schemeClr val="tx1"/>
              </a:fontRef>
            </p:style>
          </p:cxnSp>
          <p:sp>
            <p:nvSpPr>
              <p:cNvPr id="47" name="右箭头 46"/>
              <p:cNvSpPr/>
              <p:nvPr/>
            </p:nvSpPr>
            <p:spPr>
              <a:xfrm>
                <a:off x="2965901" y="2534692"/>
                <a:ext cx="558615" cy="367886"/>
              </a:xfrm>
              <a:prstGeom prst="rightArrow">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右箭头 51"/>
              <p:cNvSpPr/>
              <p:nvPr/>
            </p:nvSpPr>
            <p:spPr>
              <a:xfrm>
                <a:off x="2995665" y="5198291"/>
                <a:ext cx="533209" cy="390948"/>
              </a:xfrm>
              <a:prstGeom prst="rightArrow">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23" name="直接连接符 22"/>
            <p:cNvCxnSpPr/>
            <p:nvPr/>
          </p:nvCxnSpPr>
          <p:spPr>
            <a:xfrm>
              <a:off x="3337696" y="1321978"/>
              <a:ext cx="5499234" cy="5805"/>
            </a:xfrm>
            <a:prstGeom prst="line">
              <a:avLst/>
            </a:prstGeom>
            <a:ln w="38100">
              <a:solidFill>
                <a:schemeClr val="accent4">
                  <a:lumMod val="60000"/>
                  <a:lumOff val="40000"/>
                </a:schemeClr>
              </a:solidFill>
              <a:prstDash val="sysDash"/>
              <a:tailEnd type="none"/>
            </a:ln>
          </p:spPr>
          <p:style>
            <a:lnRef idx="1">
              <a:schemeClr val="accent1"/>
            </a:lnRef>
            <a:fillRef idx="0">
              <a:schemeClr val="accent1"/>
            </a:fillRef>
            <a:effectRef idx="0">
              <a:schemeClr val="accent1"/>
            </a:effectRef>
            <a:fontRef idx="minor">
              <a:schemeClr val="tx1"/>
            </a:fontRef>
          </p:style>
        </p:cxnSp>
        <p:sp>
          <p:nvSpPr>
            <p:cNvPr id="62" name="文本框 61"/>
            <p:cNvSpPr txBox="1"/>
            <p:nvPr/>
          </p:nvSpPr>
          <p:spPr>
            <a:xfrm>
              <a:off x="7003361" y="900613"/>
              <a:ext cx="2074331" cy="438194"/>
            </a:xfrm>
            <a:prstGeom prst="rect">
              <a:avLst/>
            </a:prstGeom>
            <a:noFill/>
          </p:spPr>
          <p:txBody>
            <a:bodyPr wrap="square" rtlCol="0">
              <a:spAutoFit/>
            </a:bodyPr>
            <a:lstStyle/>
            <a:p>
              <a:r>
                <a:rPr lang="zh-CN" altLang="en-US" b="1" dirty="0"/>
                <a:t>关联和因果分析</a:t>
              </a:r>
            </a:p>
          </p:txBody>
        </p:sp>
      </p:grpSp>
      <p:sp>
        <p:nvSpPr>
          <p:cNvPr id="5" name="文本框 4"/>
          <p:cNvSpPr txBox="1"/>
          <p:nvPr/>
        </p:nvSpPr>
        <p:spPr>
          <a:xfrm>
            <a:off x="268946" y="771180"/>
            <a:ext cx="8812372" cy="1200329"/>
          </a:xfrm>
          <a:prstGeom prst="rect">
            <a:avLst/>
          </a:prstGeom>
          <a:noFill/>
        </p:spPr>
        <p:txBody>
          <a:bodyPr wrap="square" rtlCol="0">
            <a:spAutoFit/>
          </a:bodyPr>
          <a:lstStyle/>
          <a:p>
            <a:r>
              <a:rPr lang="zh-CN" altLang="en-US" b="1" dirty="0">
                <a:solidFill>
                  <a:srgbClr val="FF0000"/>
                </a:solidFill>
              </a:rPr>
              <a:t>问题描述</a:t>
            </a:r>
            <a:r>
              <a:rPr lang="zh-CN" altLang="en-US" dirty="0">
                <a:solidFill>
                  <a:srgbClr val="FF0000"/>
                </a:solidFill>
              </a:rPr>
              <a:t>：</a:t>
            </a:r>
            <a:r>
              <a:rPr lang="zh-CN" altLang="en-US" dirty="0"/>
              <a:t>目前的特征选择算法选择特征时存在不稳定性，可能会剔除专家认为很关键的特征给剔除掉，这一方面可能会影响</a:t>
            </a:r>
            <a:r>
              <a:rPr lang="zh-CN" altLang="en-US" b="1" dirty="0">
                <a:solidFill>
                  <a:srgbClr val="FF0000"/>
                </a:solidFill>
              </a:rPr>
              <a:t>材料领域专家对新属性的计算</a:t>
            </a:r>
            <a:r>
              <a:rPr lang="zh-CN" altLang="en-US" dirty="0"/>
              <a:t>；另一方面也可能</a:t>
            </a:r>
            <a:r>
              <a:rPr lang="zh-CN" altLang="en-US" b="1" dirty="0">
                <a:solidFill>
                  <a:srgbClr val="FF0000"/>
                </a:solidFill>
              </a:rPr>
              <a:t>降低机器模型的预测精度</a:t>
            </a:r>
            <a:r>
              <a:rPr lang="zh-CN" altLang="en-US" dirty="0"/>
              <a:t>。因此在进行特征选择时，需要综合考虑</a:t>
            </a:r>
            <a:r>
              <a:rPr lang="zh-CN" altLang="en-US" b="1" dirty="0">
                <a:solidFill>
                  <a:srgbClr val="FF0000"/>
                </a:solidFill>
              </a:rPr>
              <a:t>领域专家经验、机器学习模型的预测精度</a:t>
            </a:r>
            <a:r>
              <a:rPr lang="zh-CN" altLang="en-US" dirty="0"/>
              <a:t>等因素，协同完成特征分析。</a:t>
            </a:r>
            <a:endParaRPr lang="zh-CN" altLang="en-US" sz="1600" dirty="0"/>
          </a:p>
        </p:txBody>
      </p:sp>
      <p:sp>
        <p:nvSpPr>
          <p:cNvPr id="33" name="文本框 32"/>
          <p:cNvSpPr txBox="1"/>
          <p:nvPr/>
        </p:nvSpPr>
        <p:spPr>
          <a:xfrm>
            <a:off x="2087159" y="2073141"/>
            <a:ext cx="1346844" cy="923330"/>
          </a:xfrm>
          <a:prstGeom prst="rect">
            <a:avLst/>
          </a:prstGeom>
          <a:noFill/>
        </p:spPr>
        <p:txBody>
          <a:bodyPr wrap="none" rtlCol="0">
            <a:spAutoFit/>
          </a:bodyPr>
          <a:lstStyle>
            <a:defPPr>
              <a:defRPr lang="zh-CN"/>
            </a:defPPr>
            <a:lvl1pPr>
              <a:defRPr kumimoji="1" b="1">
                <a:solidFill>
                  <a:srgbClr val="C00000"/>
                </a:solidFill>
              </a:defRPr>
            </a:lvl1pPr>
          </a:lstStyle>
          <a:p>
            <a:r>
              <a:rPr lang="en-US" altLang="en-US" dirty="0"/>
              <a:t>专家经验的</a:t>
            </a:r>
          </a:p>
          <a:p>
            <a:r>
              <a:rPr lang="en-US" altLang="en-US" dirty="0"/>
              <a:t>表示与</a:t>
            </a:r>
          </a:p>
          <a:p>
            <a:r>
              <a:rPr lang="en-US" altLang="en-US" dirty="0"/>
              <a:t>融入方法</a:t>
            </a:r>
            <a:endParaRPr lang="zh-CN" altLang="en-US" dirty="0"/>
          </a:p>
        </p:txBody>
      </p:sp>
      <p:sp>
        <p:nvSpPr>
          <p:cNvPr id="38" name="文本框 37"/>
          <p:cNvSpPr txBox="1"/>
          <p:nvPr/>
        </p:nvSpPr>
        <p:spPr>
          <a:xfrm>
            <a:off x="1094304" y="4379609"/>
            <a:ext cx="2276585" cy="646331"/>
          </a:xfrm>
          <a:prstGeom prst="rect">
            <a:avLst/>
          </a:prstGeom>
          <a:noFill/>
        </p:spPr>
        <p:txBody>
          <a:bodyPr wrap="none" rtlCol="0">
            <a:spAutoFit/>
          </a:bodyPr>
          <a:lstStyle/>
          <a:p>
            <a:r>
              <a:rPr kumimoji="1" lang="en-US" altLang="en-US" b="1" dirty="0">
                <a:solidFill>
                  <a:srgbClr val="C00000"/>
                </a:solidFill>
              </a:rPr>
              <a:t>模型选择和</a:t>
            </a:r>
          </a:p>
          <a:p>
            <a:r>
              <a:rPr kumimoji="1" lang="en-US" altLang="en-US" b="1" dirty="0">
                <a:solidFill>
                  <a:srgbClr val="C00000"/>
                </a:solidFill>
              </a:rPr>
              <a:t>多目标评价函数确定</a:t>
            </a:r>
            <a:endParaRPr kumimoji="1" lang="zh-CN" altLang="en-US" b="1" dirty="0">
              <a:solidFill>
                <a:srgbClr val="C00000"/>
              </a:solidFill>
            </a:endParaRPr>
          </a:p>
        </p:txBody>
      </p:sp>
      <p:sp>
        <p:nvSpPr>
          <p:cNvPr id="40" name="文本框 39"/>
          <p:cNvSpPr txBox="1"/>
          <p:nvPr/>
        </p:nvSpPr>
        <p:spPr>
          <a:xfrm>
            <a:off x="3725422" y="2449830"/>
            <a:ext cx="2973891" cy="369332"/>
          </a:xfrm>
          <a:prstGeom prst="rect">
            <a:avLst/>
          </a:prstGeom>
          <a:noFill/>
        </p:spPr>
        <p:txBody>
          <a:bodyPr wrap="none" rtlCol="0">
            <a:spAutoFit/>
          </a:bodyPr>
          <a:lstStyle>
            <a:defPPr>
              <a:defRPr lang="zh-CN"/>
            </a:defPPr>
            <a:lvl1pPr>
              <a:defRPr kumimoji="1" b="1">
                <a:solidFill>
                  <a:srgbClr val="C00000"/>
                </a:solidFill>
              </a:defRPr>
            </a:lvl1pPr>
          </a:lstStyle>
          <a:p>
            <a:r>
              <a:rPr lang="en-US" altLang="en-US" dirty="0"/>
              <a:t>阈值与筛选条件的自动学习</a:t>
            </a:r>
            <a:endParaRPr lang="zh-CN" altLang="en-US" dirty="0"/>
          </a:p>
        </p:txBody>
      </p:sp>
      <p:sp>
        <p:nvSpPr>
          <p:cNvPr id="41" name="文本框 40"/>
          <p:cNvSpPr txBox="1"/>
          <p:nvPr/>
        </p:nvSpPr>
        <p:spPr>
          <a:xfrm>
            <a:off x="6919782" y="3330299"/>
            <a:ext cx="388608" cy="2585323"/>
          </a:xfrm>
          <a:prstGeom prst="rect">
            <a:avLst/>
          </a:prstGeom>
          <a:noFill/>
        </p:spPr>
        <p:txBody>
          <a:bodyPr wrap="square" rtlCol="0">
            <a:spAutoFit/>
          </a:bodyPr>
          <a:lstStyle/>
          <a:p>
            <a:r>
              <a:rPr kumimoji="1" lang="en-US" altLang="en-US" b="1" dirty="0">
                <a:solidFill>
                  <a:srgbClr val="C00000"/>
                </a:solidFill>
              </a:rPr>
              <a:t>特征重要性集成学习</a:t>
            </a:r>
            <a:endParaRPr kumimoji="1" lang="zh-CN" altLang="en-US" b="1" dirty="0">
              <a:solidFill>
                <a:srgbClr val="C00000"/>
              </a:solidFill>
            </a:endParaRPr>
          </a:p>
        </p:txBody>
      </p:sp>
      <p:sp>
        <p:nvSpPr>
          <p:cNvPr id="32" name="圆角矩形 31"/>
          <p:cNvSpPr/>
          <p:nvPr/>
        </p:nvSpPr>
        <p:spPr>
          <a:xfrm>
            <a:off x="2467286" y="3009267"/>
            <a:ext cx="4451682" cy="1972421"/>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b="1" dirty="0">
                <a:solidFill>
                  <a:schemeClr val="tx1"/>
                </a:solidFill>
              </a:rPr>
              <a:t>多层级交互式特征分析方法</a:t>
            </a:r>
            <a:r>
              <a:rPr lang="zh-CN" altLang="en-US" sz="1600" b="1" dirty="0">
                <a:solidFill>
                  <a:srgbClr val="FF0000"/>
                </a:solidFill>
              </a:rPr>
              <a:t>集成了多领域专家的知识和经验</a:t>
            </a:r>
            <a:r>
              <a:rPr lang="zh-CN" altLang="en-US" sz="1600" b="1" dirty="0">
                <a:solidFill>
                  <a:schemeClr val="tx1"/>
                </a:solidFill>
              </a:rPr>
              <a:t>，并对特征分析得到的结果采用</a:t>
            </a:r>
            <a:r>
              <a:rPr lang="zh-CN" altLang="en-US" sz="1600" b="1" dirty="0">
                <a:solidFill>
                  <a:srgbClr val="FF0000"/>
                </a:solidFill>
              </a:rPr>
              <a:t>机器学习模型进行验证</a:t>
            </a:r>
            <a:r>
              <a:rPr lang="zh-CN" altLang="en-US" sz="1600" b="1" dirty="0">
                <a:solidFill>
                  <a:schemeClr val="tx1"/>
                </a:solidFill>
              </a:rPr>
              <a:t>。</a:t>
            </a:r>
            <a:r>
              <a:rPr lang="zh-CN" altLang="en-US" sz="1600" b="1" dirty="0">
                <a:solidFill>
                  <a:srgbClr val="FF0000"/>
                </a:solidFill>
              </a:rPr>
              <a:t>算法、模型验证、领域专家经验</a:t>
            </a:r>
            <a:r>
              <a:rPr lang="zh-CN" altLang="en-US" sz="1600" b="1" dirty="0">
                <a:solidFill>
                  <a:schemeClr val="tx1"/>
                </a:solidFill>
              </a:rPr>
              <a:t>三者共同保证筛选特征子集的质量。该方法在获得最优特征子集的同时，也能有效的分析属性与属性之间的关联关系，属性与性能之间的因果关系。</a:t>
            </a:r>
          </a:p>
        </p:txBody>
      </p:sp>
    </p:spTree>
    <p:extLst>
      <p:ext uri="{BB962C8B-B14F-4D97-AF65-F5344CB8AC3E}">
        <p14:creationId xmlns:p14="http://schemas.microsoft.com/office/powerpoint/2010/main" val="2471284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randombar(horizontal)">
                                      <p:cBhvr>
                                        <p:cTn id="7"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 name="文本框 222"/>
          <p:cNvSpPr txBox="1"/>
          <p:nvPr/>
        </p:nvSpPr>
        <p:spPr>
          <a:xfrm>
            <a:off x="538934" y="830310"/>
            <a:ext cx="4849899" cy="1300666"/>
          </a:xfrm>
          <a:prstGeom prst="rect">
            <a:avLst/>
          </a:prstGeom>
          <a:noFill/>
          <a:ln w="19050">
            <a:solidFill>
              <a:schemeClr val="accent5">
                <a:lumMod val="75000"/>
              </a:schemeClr>
            </a:solidFill>
            <a:prstDash val="dash"/>
          </a:ln>
        </p:spPr>
        <p:txBody>
          <a:bodyPr wrap="square" rtlCol="0">
            <a:spAutoFit/>
          </a:bodyPr>
          <a:lstStyle/>
          <a:p>
            <a:endParaRPr lang="zh-CN" altLang="en-US" dirty="0"/>
          </a:p>
        </p:txBody>
      </p:sp>
      <p:sp>
        <p:nvSpPr>
          <p:cNvPr id="224" name="文本框 223"/>
          <p:cNvSpPr txBox="1"/>
          <p:nvPr/>
        </p:nvSpPr>
        <p:spPr>
          <a:xfrm>
            <a:off x="538935" y="4806536"/>
            <a:ext cx="4867930" cy="1142743"/>
          </a:xfrm>
          <a:prstGeom prst="rect">
            <a:avLst/>
          </a:prstGeom>
          <a:noFill/>
          <a:ln w="19050">
            <a:solidFill>
              <a:schemeClr val="accent2">
                <a:lumMod val="75000"/>
              </a:schemeClr>
            </a:solidFill>
            <a:prstDash val="dash"/>
          </a:ln>
        </p:spPr>
        <p:txBody>
          <a:bodyPr wrap="square" rtlCol="0">
            <a:spAutoFit/>
          </a:bodyPr>
          <a:lstStyle/>
          <a:p>
            <a:endParaRPr lang="zh-CN" altLang="en-US" dirty="0"/>
          </a:p>
        </p:txBody>
      </p:sp>
      <p:sp>
        <p:nvSpPr>
          <p:cNvPr id="225" name="文本框 224"/>
          <p:cNvSpPr txBox="1"/>
          <p:nvPr/>
        </p:nvSpPr>
        <p:spPr>
          <a:xfrm>
            <a:off x="538935" y="3462523"/>
            <a:ext cx="4880514" cy="1086598"/>
          </a:xfrm>
          <a:prstGeom prst="rect">
            <a:avLst/>
          </a:prstGeom>
          <a:noFill/>
          <a:ln w="19050">
            <a:solidFill>
              <a:schemeClr val="accent4">
                <a:lumMod val="75000"/>
              </a:schemeClr>
            </a:solidFill>
            <a:prstDash val="dash"/>
          </a:ln>
        </p:spPr>
        <p:txBody>
          <a:bodyPr wrap="square" rtlCol="0">
            <a:spAutoFit/>
          </a:bodyPr>
          <a:lstStyle/>
          <a:p>
            <a:endParaRPr lang="zh-CN" altLang="en-US" dirty="0"/>
          </a:p>
        </p:txBody>
      </p:sp>
      <p:sp>
        <p:nvSpPr>
          <p:cNvPr id="222" name="文本框 221"/>
          <p:cNvSpPr txBox="1"/>
          <p:nvPr/>
        </p:nvSpPr>
        <p:spPr>
          <a:xfrm>
            <a:off x="538935" y="2199169"/>
            <a:ext cx="4889125" cy="1095442"/>
          </a:xfrm>
          <a:prstGeom prst="rect">
            <a:avLst/>
          </a:prstGeom>
          <a:noFill/>
          <a:ln w="19050">
            <a:solidFill>
              <a:schemeClr val="accent6">
                <a:lumMod val="60000"/>
                <a:lumOff val="40000"/>
              </a:schemeClr>
            </a:solidFill>
            <a:prstDash val="dash"/>
          </a:ln>
        </p:spPr>
        <p:txBody>
          <a:bodyPr wrap="square" rtlCol="0">
            <a:spAutoFit/>
          </a:bodyPr>
          <a:lstStyle/>
          <a:p>
            <a:endParaRPr lang="zh-CN" altLang="en-US" dirty="0"/>
          </a:p>
        </p:txBody>
      </p:sp>
      <p:sp>
        <p:nvSpPr>
          <p:cNvPr id="2" name="标题 1"/>
          <p:cNvSpPr>
            <a:spLocks noGrp="1"/>
          </p:cNvSpPr>
          <p:nvPr>
            <p:ph type="title"/>
          </p:nvPr>
        </p:nvSpPr>
        <p:spPr>
          <a:xfrm>
            <a:off x="755576" y="44624"/>
            <a:ext cx="8229600" cy="687846"/>
          </a:xfrm>
        </p:spPr>
        <p:txBody>
          <a:bodyPr>
            <a:normAutofit/>
          </a:bodyPr>
          <a:lstStyle/>
          <a:p>
            <a:pPr lvl="0"/>
            <a:r>
              <a:rPr lang="zh-CN" altLang="en-US" sz="2000" dirty="0">
                <a:solidFill>
                  <a:srgbClr val="FF0000"/>
                </a:solidFill>
              </a:rPr>
              <a:t>多层级特征分析方法在蠕变性能数据中的应用</a:t>
            </a:r>
          </a:p>
        </p:txBody>
      </p:sp>
      <p:grpSp>
        <p:nvGrpSpPr>
          <p:cNvPr id="27" name="组合 26"/>
          <p:cNvGrpSpPr/>
          <p:nvPr/>
        </p:nvGrpSpPr>
        <p:grpSpPr>
          <a:xfrm>
            <a:off x="538935" y="1059279"/>
            <a:ext cx="4796558" cy="5573083"/>
            <a:chOff x="1259632" y="188640"/>
            <a:chExt cx="4982557" cy="6048672"/>
          </a:xfrm>
        </p:grpSpPr>
        <p:grpSp>
          <p:nvGrpSpPr>
            <p:cNvPr id="25" name="组合 24"/>
            <p:cNvGrpSpPr/>
            <p:nvPr/>
          </p:nvGrpSpPr>
          <p:grpSpPr>
            <a:xfrm>
              <a:off x="1259632" y="188640"/>
              <a:ext cx="4982557" cy="5149154"/>
              <a:chOff x="1331640" y="908720"/>
              <a:chExt cx="4982557" cy="5149154"/>
            </a:xfrm>
          </p:grpSpPr>
          <p:grpSp>
            <p:nvGrpSpPr>
              <p:cNvPr id="24" name="组合 23"/>
              <p:cNvGrpSpPr/>
              <p:nvPr/>
            </p:nvGrpSpPr>
            <p:grpSpPr>
              <a:xfrm>
                <a:off x="1331640" y="908720"/>
                <a:ext cx="4982557" cy="5149154"/>
                <a:chOff x="1610293" y="1160166"/>
                <a:chExt cx="4982557" cy="5149154"/>
              </a:xfrm>
            </p:grpSpPr>
            <p:sp>
              <p:nvSpPr>
                <p:cNvPr id="80" name="椭圆 79"/>
                <p:cNvSpPr/>
                <p:nvPr/>
              </p:nvSpPr>
              <p:spPr>
                <a:xfrm>
                  <a:off x="3642036" y="2810853"/>
                  <a:ext cx="144016" cy="166220"/>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椭圆 81"/>
                <p:cNvSpPr/>
                <p:nvPr/>
              </p:nvSpPr>
              <p:spPr>
                <a:xfrm>
                  <a:off x="4459399" y="2804011"/>
                  <a:ext cx="144016" cy="166220"/>
                </a:xfrm>
                <a:prstGeom prst="ellipse">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椭圆 83"/>
                <p:cNvSpPr/>
                <p:nvPr/>
              </p:nvSpPr>
              <p:spPr>
                <a:xfrm>
                  <a:off x="4219587" y="2850808"/>
                  <a:ext cx="144016" cy="166220"/>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椭圆 80"/>
                <p:cNvSpPr/>
                <p:nvPr/>
              </p:nvSpPr>
              <p:spPr>
                <a:xfrm>
                  <a:off x="3982828" y="2911577"/>
                  <a:ext cx="144016" cy="16622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5" name="图示 4"/>
                <p:cNvGraphicFramePr/>
                <p:nvPr/>
              </p:nvGraphicFramePr>
              <p:xfrm>
                <a:off x="1878709" y="3306530"/>
                <a:ext cx="4632176" cy="21621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15" name="组合 14"/>
                <p:cNvGrpSpPr/>
                <p:nvPr/>
              </p:nvGrpSpPr>
              <p:grpSpPr>
                <a:xfrm>
                  <a:off x="3172111" y="1160166"/>
                  <a:ext cx="1931740" cy="5114308"/>
                  <a:chOff x="2222748" y="1502302"/>
                  <a:chExt cx="1931740" cy="5114308"/>
                </a:xfrm>
              </p:grpSpPr>
              <p:sp>
                <p:nvSpPr>
                  <p:cNvPr id="65" name="椭圆 64"/>
                  <p:cNvSpPr/>
                  <p:nvPr/>
                </p:nvSpPr>
                <p:spPr>
                  <a:xfrm>
                    <a:off x="2764681" y="1910536"/>
                    <a:ext cx="144016" cy="166220"/>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椭圆 65"/>
                  <p:cNvSpPr/>
                  <p:nvPr/>
                </p:nvSpPr>
                <p:spPr>
                  <a:xfrm>
                    <a:off x="3033465" y="2008059"/>
                    <a:ext cx="144016" cy="166220"/>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椭圆 66"/>
                  <p:cNvSpPr/>
                  <p:nvPr/>
                </p:nvSpPr>
                <p:spPr>
                  <a:xfrm>
                    <a:off x="3275074" y="2012959"/>
                    <a:ext cx="144016" cy="166220"/>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p:cNvSpPr/>
                  <p:nvPr/>
                </p:nvSpPr>
                <p:spPr>
                  <a:xfrm>
                    <a:off x="3555838" y="2008059"/>
                    <a:ext cx="144016" cy="166220"/>
                  </a:xfrm>
                  <a:prstGeom prst="ellipse">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形状 37"/>
                  <p:cNvSpPr/>
                  <p:nvPr/>
                </p:nvSpPr>
                <p:spPr>
                  <a:xfrm>
                    <a:off x="2245022" y="1502302"/>
                    <a:ext cx="1909466" cy="992685"/>
                  </a:xfrm>
                  <a:prstGeom prst="funnel">
                    <a:avLst/>
                  </a:prstGeom>
                  <a:solidFill>
                    <a:schemeClr val="accent1">
                      <a:lumMod val="40000"/>
                      <a:lumOff val="60000"/>
                      <a:alpha val="40000"/>
                    </a:schemeClr>
                  </a:solidFill>
                </p:spPr>
                <p:style>
                  <a:lnRef idx="1">
                    <a:schemeClr val="accent1">
                      <a:hueOff val="0"/>
                      <a:satOff val="0"/>
                      <a:lumOff val="0"/>
                      <a:alphaOff val="0"/>
                    </a:schemeClr>
                  </a:lnRef>
                  <a:fillRef idx="1">
                    <a:scrgbClr r="0" g="0" b="0"/>
                  </a:fillRef>
                  <a:effectRef idx="0">
                    <a:schemeClr val="lt1">
                      <a:alpha val="40000"/>
                      <a:hueOff val="0"/>
                      <a:satOff val="0"/>
                      <a:lumOff val="0"/>
                      <a:alphaOff val="0"/>
                    </a:schemeClr>
                  </a:effectRef>
                  <a:fontRef idx="minor">
                    <a:schemeClr val="dk1">
                      <a:hueOff val="0"/>
                      <a:satOff val="0"/>
                      <a:lumOff val="0"/>
                      <a:alphaOff val="0"/>
                    </a:schemeClr>
                  </a:fontRef>
                </p:style>
              </p:sp>
              <p:sp>
                <p:nvSpPr>
                  <p:cNvPr id="44" name="形状 43"/>
                  <p:cNvSpPr/>
                  <p:nvPr/>
                </p:nvSpPr>
                <p:spPr>
                  <a:xfrm>
                    <a:off x="2222748" y="5623925"/>
                    <a:ext cx="1909466" cy="992685"/>
                  </a:xfrm>
                  <a:prstGeom prst="funnel">
                    <a:avLst/>
                  </a:prstGeom>
                  <a:solidFill>
                    <a:schemeClr val="accent2">
                      <a:lumMod val="60000"/>
                      <a:lumOff val="40000"/>
                      <a:alpha val="40000"/>
                    </a:schemeClr>
                  </a:solidFill>
                </p:spPr>
                <p:style>
                  <a:lnRef idx="1">
                    <a:schemeClr val="accent1">
                      <a:hueOff val="0"/>
                      <a:satOff val="0"/>
                      <a:lumOff val="0"/>
                      <a:alphaOff val="0"/>
                    </a:schemeClr>
                  </a:lnRef>
                  <a:fillRef idx="1">
                    <a:scrgbClr r="0" g="0" b="0"/>
                  </a:fillRef>
                  <a:effectRef idx="0">
                    <a:schemeClr val="lt1">
                      <a:alpha val="40000"/>
                      <a:hueOff val="0"/>
                      <a:satOff val="0"/>
                      <a:lumOff val="0"/>
                      <a:alphaOff val="0"/>
                    </a:schemeClr>
                  </a:effectRef>
                  <a:fontRef idx="minor">
                    <a:schemeClr val="dk1">
                      <a:hueOff val="0"/>
                      <a:satOff val="0"/>
                      <a:lumOff val="0"/>
                      <a:alphaOff val="0"/>
                    </a:schemeClr>
                  </a:fontRef>
                </p:style>
              </p:sp>
              <p:sp>
                <p:nvSpPr>
                  <p:cNvPr id="46" name="形状 45"/>
                  <p:cNvSpPr/>
                  <p:nvPr/>
                </p:nvSpPr>
                <p:spPr>
                  <a:xfrm>
                    <a:off x="2222748" y="4232252"/>
                    <a:ext cx="1909466" cy="992685"/>
                  </a:xfrm>
                  <a:prstGeom prst="funnel">
                    <a:avLst/>
                  </a:prstGeom>
                  <a:solidFill>
                    <a:schemeClr val="accent4">
                      <a:lumMod val="60000"/>
                      <a:lumOff val="40000"/>
                      <a:alpha val="40000"/>
                    </a:schemeClr>
                  </a:solidFill>
                </p:spPr>
                <p:style>
                  <a:lnRef idx="1">
                    <a:schemeClr val="accent1">
                      <a:hueOff val="0"/>
                      <a:satOff val="0"/>
                      <a:lumOff val="0"/>
                      <a:alphaOff val="0"/>
                    </a:schemeClr>
                  </a:lnRef>
                  <a:fillRef idx="1">
                    <a:scrgbClr r="0" g="0" b="0"/>
                  </a:fillRef>
                  <a:effectRef idx="0">
                    <a:schemeClr val="lt1">
                      <a:alpha val="40000"/>
                      <a:hueOff val="0"/>
                      <a:satOff val="0"/>
                      <a:lumOff val="0"/>
                      <a:alphaOff val="0"/>
                    </a:schemeClr>
                  </a:effectRef>
                  <a:fontRef idx="minor">
                    <a:schemeClr val="dk1">
                      <a:hueOff val="0"/>
                      <a:satOff val="0"/>
                      <a:lumOff val="0"/>
                      <a:alphaOff val="0"/>
                    </a:schemeClr>
                  </a:fontRef>
                </p:style>
              </p:sp>
              <p:sp>
                <p:nvSpPr>
                  <p:cNvPr id="11" name="下箭头 10"/>
                  <p:cNvSpPr/>
                  <p:nvPr/>
                </p:nvSpPr>
                <p:spPr>
                  <a:xfrm>
                    <a:off x="3042241" y="3855362"/>
                    <a:ext cx="269403" cy="288032"/>
                  </a:xfrm>
                  <a:prstGeom prst="downArrow">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下箭头 48"/>
                  <p:cNvSpPr/>
                  <p:nvPr/>
                </p:nvSpPr>
                <p:spPr>
                  <a:xfrm>
                    <a:off x="3042779" y="5313795"/>
                    <a:ext cx="269403" cy="288032"/>
                  </a:xfrm>
                  <a:prstGeom prst="downArrow">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形状 49"/>
                  <p:cNvSpPr/>
                  <p:nvPr/>
                </p:nvSpPr>
                <p:spPr>
                  <a:xfrm>
                    <a:off x="2222748" y="2814194"/>
                    <a:ext cx="1909466" cy="992685"/>
                  </a:xfrm>
                  <a:prstGeom prst="funnel">
                    <a:avLst/>
                  </a:prstGeom>
                  <a:solidFill>
                    <a:schemeClr val="accent6">
                      <a:lumMod val="60000"/>
                      <a:lumOff val="40000"/>
                      <a:alpha val="40000"/>
                    </a:schemeClr>
                  </a:solidFill>
                </p:spPr>
                <p:style>
                  <a:lnRef idx="1">
                    <a:schemeClr val="accent1">
                      <a:hueOff val="0"/>
                      <a:satOff val="0"/>
                      <a:lumOff val="0"/>
                      <a:alphaOff val="0"/>
                    </a:schemeClr>
                  </a:lnRef>
                  <a:fillRef idx="1">
                    <a:scrgbClr r="0" g="0" b="0"/>
                  </a:fillRef>
                  <a:effectRef idx="0">
                    <a:schemeClr val="lt1">
                      <a:alpha val="40000"/>
                      <a:hueOff val="0"/>
                      <a:satOff val="0"/>
                      <a:lumOff val="0"/>
                      <a:alphaOff val="0"/>
                    </a:schemeClr>
                  </a:effectRef>
                  <a:fontRef idx="minor">
                    <a:schemeClr val="dk1">
                      <a:hueOff val="0"/>
                      <a:satOff val="0"/>
                      <a:lumOff val="0"/>
                      <a:alphaOff val="0"/>
                    </a:schemeClr>
                  </a:fontRef>
                </p:style>
              </p:sp>
              <p:sp>
                <p:nvSpPr>
                  <p:cNvPr id="51" name="下箭头 50"/>
                  <p:cNvSpPr/>
                  <p:nvPr/>
                </p:nvSpPr>
                <p:spPr>
                  <a:xfrm>
                    <a:off x="3065053" y="2543155"/>
                    <a:ext cx="269403" cy="288032"/>
                  </a:xfrm>
                  <a:prstGeom prst="downArrow">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2764681" y="1644083"/>
                    <a:ext cx="144016" cy="1662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椭圆 67"/>
                  <p:cNvSpPr/>
                  <p:nvPr/>
                </p:nvSpPr>
                <p:spPr>
                  <a:xfrm>
                    <a:off x="3304105" y="1700177"/>
                    <a:ext cx="144016" cy="166220"/>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椭圆 68"/>
                  <p:cNvSpPr/>
                  <p:nvPr/>
                </p:nvSpPr>
                <p:spPr>
                  <a:xfrm>
                    <a:off x="3052830" y="1719782"/>
                    <a:ext cx="150083" cy="172267"/>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椭圆 69"/>
                  <p:cNvSpPr/>
                  <p:nvPr/>
                </p:nvSpPr>
                <p:spPr>
                  <a:xfrm>
                    <a:off x="3523849" y="1667557"/>
                    <a:ext cx="144016" cy="166220"/>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2627311" y="3299134"/>
                    <a:ext cx="1295525" cy="276999"/>
                  </a:xfrm>
                  <a:prstGeom prst="rect">
                    <a:avLst/>
                  </a:prstGeom>
                  <a:noFill/>
                </p:spPr>
                <p:txBody>
                  <a:bodyPr wrap="square" rtlCol="0">
                    <a:spAutoFit/>
                  </a:bodyPr>
                  <a:lstStyle/>
                  <a:p>
                    <a:r>
                      <a:rPr lang="zh-CN" altLang="en-US" sz="1200" b="1" dirty="0"/>
                      <a:t>稀疏属性分析</a:t>
                    </a:r>
                  </a:p>
                </p:txBody>
              </p:sp>
              <p:sp>
                <p:nvSpPr>
                  <p:cNvPr id="72" name="文本框 71"/>
                  <p:cNvSpPr txBox="1"/>
                  <p:nvPr/>
                </p:nvSpPr>
                <p:spPr>
                  <a:xfrm>
                    <a:off x="2665447" y="4723950"/>
                    <a:ext cx="1195074" cy="300637"/>
                  </a:xfrm>
                  <a:prstGeom prst="rect">
                    <a:avLst/>
                  </a:prstGeom>
                  <a:noFill/>
                </p:spPr>
                <p:txBody>
                  <a:bodyPr wrap="square" rtlCol="0">
                    <a:spAutoFit/>
                  </a:bodyPr>
                  <a:lstStyle/>
                  <a:p>
                    <a:r>
                      <a:rPr lang="zh-CN" altLang="en-US" sz="1200" b="1" dirty="0"/>
                      <a:t>相关属性分析</a:t>
                    </a:r>
                  </a:p>
                </p:txBody>
              </p:sp>
              <p:sp>
                <p:nvSpPr>
                  <p:cNvPr id="73" name="文本框 72"/>
                  <p:cNvSpPr txBox="1"/>
                  <p:nvPr/>
                </p:nvSpPr>
                <p:spPr>
                  <a:xfrm>
                    <a:off x="2648745" y="6146652"/>
                    <a:ext cx="1151737" cy="289057"/>
                  </a:xfrm>
                  <a:prstGeom prst="rect">
                    <a:avLst/>
                  </a:prstGeom>
                  <a:noFill/>
                </p:spPr>
                <p:txBody>
                  <a:bodyPr wrap="square" rtlCol="0">
                    <a:spAutoFit/>
                  </a:bodyPr>
                  <a:lstStyle/>
                  <a:p>
                    <a:r>
                      <a:rPr lang="zh-CN" altLang="en-US" sz="1200" b="1" dirty="0"/>
                      <a:t>冗余属性分析</a:t>
                    </a:r>
                  </a:p>
                </p:txBody>
              </p:sp>
            </p:grpSp>
            <p:sp>
              <p:nvSpPr>
                <p:cNvPr id="16" name="右箭头 15"/>
                <p:cNvSpPr/>
                <p:nvPr/>
              </p:nvSpPr>
              <p:spPr>
                <a:xfrm>
                  <a:off x="4901832" y="2973411"/>
                  <a:ext cx="432048" cy="297785"/>
                </a:xfrm>
                <a:prstGeom prst="rightArrow">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文本框 17"/>
                <p:cNvSpPr txBox="1"/>
                <p:nvPr/>
              </p:nvSpPr>
              <p:spPr>
                <a:xfrm>
                  <a:off x="3598108" y="1688514"/>
                  <a:ext cx="1194107" cy="282214"/>
                </a:xfrm>
                <a:prstGeom prst="rect">
                  <a:avLst/>
                </a:prstGeom>
                <a:noFill/>
              </p:spPr>
              <p:txBody>
                <a:bodyPr wrap="square" rtlCol="0">
                  <a:spAutoFit/>
                </a:bodyPr>
                <a:lstStyle/>
                <a:p>
                  <a:r>
                    <a:rPr lang="zh-CN" altLang="en-US" sz="1200" b="1" dirty="0"/>
                    <a:t>蠕变性能数据</a:t>
                  </a:r>
                </a:p>
              </p:txBody>
            </p:sp>
            <p:sp>
              <p:nvSpPr>
                <p:cNvPr id="74" name="右箭头 73"/>
                <p:cNvSpPr/>
                <p:nvPr/>
              </p:nvSpPr>
              <p:spPr>
                <a:xfrm flipH="1">
                  <a:off x="2866193" y="2973411"/>
                  <a:ext cx="432048" cy="297785"/>
                </a:xfrm>
                <a:prstGeom prst="rightArrow">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椭圆 74"/>
                <p:cNvSpPr/>
                <p:nvPr/>
              </p:nvSpPr>
              <p:spPr>
                <a:xfrm>
                  <a:off x="3684134" y="2622882"/>
                  <a:ext cx="144016" cy="1662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椭圆 75"/>
                <p:cNvSpPr/>
                <p:nvPr/>
              </p:nvSpPr>
              <p:spPr>
                <a:xfrm>
                  <a:off x="3982828" y="2675480"/>
                  <a:ext cx="144016" cy="16622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椭圆 76"/>
                <p:cNvSpPr/>
                <p:nvPr/>
              </p:nvSpPr>
              <p:spPr>
                <a:xfrm>
                  <a:off x="4209514" y="2637791"/>
                  <a:ext cx="144016" cy="166220"/>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椭圆 77"/>
                <p:cNvSpPr/>
                <p:nvPr/>
              </p:nvSpPr>
              <p:spPr>
                <a:xfrm>
                  <a:off x="4425050" y="2613227"/>
                  <a:ext cx="152159" cy="153791"/>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5442948" y="2720901"/>
                  <a:ext cx="1145276" cy="732608"/>
                </a:xfrm>
                <a:prstGeom prst="ellipse">
                  <a:avLst/>
                </a:prstGeom>
                <a:no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右箭头 85"/>
                <p:cNvSpPr/>
                <p:nvPr/>
              </p:nvSpPr>
              <p:spPr>
                <a:xfrm>
                  <a:off x="4882685" y="4419550"/>
                  <a:ext cx="432048" cy="297785"/>
                </a:xfrm>
                <a:prstGeom prst="rightArrow">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7" name="右箭头 86"/>
                <p:cNvSpPr/>
                <p:nvPr/>
              </p:nvSpPr>
              <p:spPr>
                <a:xfrm flipH="1">
                  <a:off x="2866193" y="4419550"/>
                  <a:ext cx="432048" cy="297785"/>
                </a:xfrm>
                <a:prstGeom prst="rightArrow">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0" name="右箭头 89"/>
                <p:cNvSpPr/>
                <p:nvPr/>
              </p:nvSpPr>
              <p:spPr>
                <a:xfrm>
                  <a:off x="4841178" y="5814601"/>
                  <a:ext cx="432048" cy="297785"/>
                </a:xfrm>
                <a:prstGeom prst="rightArrow">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1" name="右箭头 90"/>
                <p:cNvSpPr/>
                <p:nvPr/>
              </p:nvSpPr>
              <p:spPr>
                <a:xfrm flipH="1">
                  <a:off x="2836559" y="5756514"/>
                  <a:ext cx="432048" cy="297785"/>
                </a:xfrm>
                <a:prstGeom prst="rightArrow">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4" name="椭圆 93"/>
                <p:cNvSpPr/>
                <p:nvPr/>
              </p:nvSpPr>
              <p:spPr>
                <a:xfrm>
                  <a:off x="3682673" y="4105747"/>
                  <a:ext cx="144016" cy="166220"/>
                </a:xfrm>
                <a:prstGeom prst="ellipse">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椭圆 94"/>
                <p:cNvSpPr/>
                <p:nvPr/>
              </p:nvSpPr>
              <p:spPr>
                <a:xfrm>
                  <a:off x="3977367" y="4177752"/>
                  <a:ext cx="144016" cy="166220"/>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椭圆 95"/>
                <p:cNvSpPr/>
                <p:nvPr/>
              </p:nvSpPr>
              <p:spPr>
                <a:xfrm>
                  <a:off x="3909928" y="3987448"/>
                  <a:ext cx="144016" cy="16622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椭圆 96"/>
                <p:cNvSpPr/>
                <p:nvPr/>
              </p:nvSpPr>
              <p:spPr>
                <a:xfrm>
                  <a:off x="4219674" y="4142641"/>
                  <a:ext cx="144016" cy="166220"/>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椭圆 97"/>
                <p:cNvSpPr/>
                <p:nvPr/>
              </p:nvSpPr>
              <p:spPr>
                <a:xfrm>
                  <a:off x="4330822" y="3973666"/>
                  <a:ext cx="142390" cy="151308"/>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椭圆 99"/>
                <p:cNvSpPr/>
                <p:nvPr/>
              </p:nvSpPr>
              <p:spPr>
                <a:xfrm>
                  <a:off x="5724223" y="3122643"/>
                  <a:ext cx="144016" cy="166220"/>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椭圆 100"/>
                <p:cNvSpPr/>
                <p:nvPr/>
              </p:nvSpPr>
              <p:spPr>
                <a:xfrm>
                  <a:off x="6012207" y="3126008"/>
                  <a:ext cx="144016" cy="166220"/>
                </a:xfrm>
                <a:prstGeom prst="ellipse">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p:cNvSpPr txBox="1"/>
                <p:nvPr/>
              </p:nvSpPr>
              <p:spPr>
                <a:xfrm>
                  <a:off x="5598975" y="2808532"/>
                  <a:ext cx="876815" cy="276999"/>
                </a:xfrm>
                <a:prstGeom prst="rect">
                  <a:avLst/>
                </a:prstGeom>
                <a:noFill/>
              </p:spPr>
              <p:txBody>
                <a:bodyPr wrap="square" rtlCol="0">
                  <a:spAutoFit/>
                </a:bodyPr>
                <a:lstStyle/>
                <a:p>
                  <a:r>
                    <a:rPr lang="zh-CN" altLang="en-US" sz="1200" b="1" dirty="0">
                      <a:solidFill>
                        <a:srgbClr val="FF0000"/>
                      </a:solidFill>
                    </a:rPr>
                    <a:t>稀疏属性</a:t>
                  </a:r>
                </a:p>
              </p:txBody>
            </p:sp>
            <p:sp>
              <p:nvSpPr>
                <p:cNvPr id="102" name="椭圆 101"/>
                <p:cNvSpPr/>
                <p:nvPr/>
              </p:nvSpPr>
              <p:spPr>
                <a:xfrm>
                  <a:off x="1660158" y="2720901"/>
                  <a:ext cx="1145276" cy="732608"/>
                </a:xfrm>
                <a:prstGeom prst="ellipse">
                  <a:avLst/>
                </a:prstGeom>
                <a:no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文本框 102"/>
                <p:cNvSpPr txBox="1"/>
                <p:nvPr/>
              </p:nvSpPr>
              <p:spPr>
                <a:xfrm>
                  <a:off x="1817382" y="2758590"/>
                  <a:ext cx="876815" cy="276999"/>
                </a:xfrm>
                <a:prstGeom prst="rect">
                  <a:avLst/>
                </a:prstGeom>
                <a:noFill/>
              </p:spPr>
              <p:txBody>
                <a:bodyPr wrap="square" rtlCol="0">
                  <a:spAutoFit/>
                </a:bodyPr>
                <a:lstStyle/>
                <a:p>
                  <a:r>
                    <a:rPr lang="zh-CN" altLang="en-US" sz="1200" b="1" dirty="0">
                      <a:solidFill>
                        <a:srgbClr val="FF0000"/>
                      </a:solidFill>
                    </a:rPr>
                    <a:t>稀疏属性</a:t>
                  </a:r>
                </a:p>
              </p:txBody>
            </p:sp>
            <p:sp>
              <p:nvSpPr>
                <p:cNvPr id="104" name="椭圆 103"/>
                <p:cNvSpPr/>
                <p:nvPr/>
              </p:nvSpPr>
              <p:spPr>
                <a:xfrm>
                  <a:off x="2111773" y="3104044"/>
                  <a:ext cx="144016" cy="16622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椭圆 123"/>
                <p:cNvSpPr/>
                <p:nvPr/>
              </p:nvSpPr>
              <p:spPr>
                <a:xfrm>
                  <a:off x="4665868" y="1381716"/>
                  <a:ext cx="144016" cy="166220"/>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5" name="椭圆 124"/>
                <p:cNvSpPr/>
                <p:nvPr/>
              </p:nvSpPr>
              <p:spPr>
                <a:xfrm>
                  <a:off x="4648199" y="2674394"/>
                  <a:ext cx="144016" cy="166220"/>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6" name="椭圆 125"/>
                <p:cNvSpPr/>
                <p:nvPr/>
              </p:nvSpPr>
              <p:spPr>
                <a:xfrm>
                  <a:off x="4439356" y="4150193"/>
                  <a:ext cx="144016" cy="166220"/>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7" name="椭圆 126"/>
                <p:cNvSpPr/>
                <p:nvPr/>
              </p:nvSpPr>
              <p:spPr>
                <a:xfrm>
                  <a:off x="4116990" y="3958754"/>
                  <a:ext cx="144016" cy="166220"/>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 name="椭圆 127"/>
                <p:cNvSpPr/>
                <p:nvPr/>
              </p:nvSpPr>
              <p:spPr>
                <a:xfrm>
                  <a:off x="5447574" y="4168793"/>
                  <a:ext cx="1145276" cy="732608"/>
                </a:xfrm>
                <a:prstGeom prst="ellipse">
                  <a:avLst/>
                </a:prstGeom>
                <a:no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9" name="椭圆 128"/>
                <p:cNvSpPr/>
                <p:nvPr/>
              </p:nvSpPr>
              <p:spPr>
                <a:xfrm>
                  <a:off x="1655666" y="4177752"/>
                  <a:ext cx="1145276" cy="732608"/>
                </a:xfrm>
                <a:prstGeom prst="ellipse">
                  <a:avLst/>
                </a:prstGeom>
                <a:no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0" name="椭圆 129"/>
                <p:cNvSpPr/>
                <p:nvPr/>
              </p:nvSpPr>
              <p:spPr>
                <a:xfrm>
                  <a:off x="5406522" y="5576712"/>
                  <a:ext cx="1145276" cy="732608"/>
                </a:xfrm>
                <a:prstGeom prst="ellipse">
                  <a:avLst/>
                </a:pr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1" name="椭圆 130"/>
                <p:cNvSpPr/>
                <p:nvPr/>
              </p:nvSpPr>
              <p:spPr>
                <a:xfrm>
                  <a:off x="1610293" y="5482972"/>
                  <a:ext cx="1145276" cy="732608"/>
                </a:xfrm>
                <a:prstGeom prst="ellipse">
                  <a:avLst/>
                </a:pr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2" name="椭圆 131"/>
                <p:cNvSpPr/>
                <p:nvPr/>
              </p:nvSpPr>
              <p:spPr>
                <a:xfrm>
                  <a:off x="2120274" y="4634225"/>
                  <a:ext cx="144016" cy="166220"/>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3" name="文本框 132"/>
                <p:cNvSpPr txBox="1"/>
                <p:nvPr/>
              </p:nvSpPr>
              <p:spPr>
                <a:xfrm>
                  <a:off x="1766226" y="4260862"/>
                  <a:ext cx="1019034" cy="276999"/>
                </a:xfrm>
                <a:prstGeom prst="rect">
                  <a:avLst/>
                </a:prstGeom>
                <a:noFill/>
              </p:spPr>
              <p:txBody>
                <a:bodyPr wrap="square" rtlCol="0">
                  <a:spAutoFit/>
                </a:bodyPr>
                <a:lstStyle/>
                <a:p>
                  <a:r>
                    <a:rPr lang="zh-CN" altLang="en-US" sz="1200" b="1" dirty="0">
                      <a:solidFill>
                        <a:srgbClr val="FF0000"/>
                      </a:solidFill>
                    </a:rPr>
                    <a:t>不相关属性</a:t>
                  </a:r>
                </a:p>
              </p:txBody>
            </p:sp>
            <p:sp>
              <p:nvSpPr>
                <p:cNvPr id="134" name="文本框 133"/>
                <p:cNvSpPr txBox="1"/>
                <p:nvPr/>
              </p:nvSpPr>
              <p:spPr>
                <a:xfrm>
                  <a:off x="5540997" y="4255580"/>
                  <a:ext cx="1019034" cy="276999"/>
                </a:xfrm>
                <a:prstGeom prst="rect">
                  <a:avLst/>
                </a:prstGeom>
                <a:noFill/>
              </p:spPr>
              <p:txBody>
                <a:bodyPr wrap="square" rtlCol="0">
                  <a:spAutoFit/>
                </a:bodyPr>
                <a:lstStyle/>
                <a:p>
                  <a:r>
                    <a:rPr lang="zh-CN" altLang="en-US" sz="1200" b="1" dirty="0">
                      <a:solidFill>
                        <a:srgbClr val="FF0000"/>
                      </a:solidFill>
                    </a:rPr>
                    <a:t>不相关属性</a:t>
                  </a:r>
                </a:p>
              </p:txBody>
            </p:sp>
            <p:sp>
              <p:nvSpPr>
                <p:cNvPr id="135" name="椭圆 134"/>
                <p:cNvSpPr/>
                <p:nvPr/>
              </p:nvSpPr>
              <p:spPr>
                <a:xfrm>
                  <a:off x="5940199" y="4621711"/>
                  <a:ext cx="144016" cy="166220"/>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6" name="椭圆 135"/>
              <p:cNvSpPr/>
              <p:nvPr/>
            </p:nvSpPr>
            <p:spPr>
              <a:xfrm>
                <a:off x="3475965" y="5197551"/>
                <a:ext cx="144016" cy="16622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8" name="椭圆 137"/>
              <p:cNvSpPr/>
              <p:nvPr/>
            </p:nvSpPr>
            <p:spPr>
              <a:xfrm>
                <a:off x="3940934" y="5230593"/>
                <a:ext cx="144016" cy="166220"/>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椭圆 138"/>
              <p:cNvSpPr/>
              <p:nvPr/>
            </p:nvSpPr>
            <p:spPr>
              <a:xfrm>
                <a:off x="4173964" y="5205078"/>
                <a:ext cx="134029" cy="168404"/>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0" name="椭圆 139"/>
              <p:cNvSpPr/>
              <p:nvPr/>
            </p:nvSpPr>
            <p:spPr>
              <a:xfrm>
                <a:off x="3762944" y="5090530"/>
                <a:ext cx="144016" cy="166220"/>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1" name="文本框 140"/>
              <p:cNvSpPr txBox="1"/>
              <p:nvPr/>
            </p:nvSpPr>
            <p:spPr>
              <a:xfrm>
                <a:off x="1508508" y="5300334"/>
                <a:ext cx="871892" cy="276999"/>
              </a:xfrm>
              <a:prstGeom prst="rect">
                <a:avLst/>
              </a:prstGeom>
              <a:noFill/>
            </p:spPr>
            <p:txBody>
              <a:bodyPr wrap="square" rtlCol="0">
                <a:spAutoFit/>
              </a:bodyPr>
              <a:lstStyle/>
              <a:p>
                <a:r>
                  <a:rPr lang="zh-CN" altLang="en-US" sz="1200" b="1" dirty="0">
                    <a:solidFill>
                      <a:srgbClr val="FF0000"/>
                    </a:solidFill>
                  </a:rPr>
                  <a:t>冗余属性</a:t>
                </a:r>
              </a:p>
            </p:txBody>
          </p:sp>
          <p:sp>
            <p:nvSpPr>
              <p:cNvPr id="142" name="文本框 141"/>
              <p:cNvSpPr txBox="1"/>
              <p:nvPr/>
            </p:nvSpPr>
            <p:spPr>
              <a:xfrm>
                <a:off x="5328981" y="5360031"/>
                <a:ext cx="871892" cy="276999"/>
              </a:xfrm>
              <a:prstGeom prst="rect">
                <a:avLst/>
              </a:prstGeom>
              <a:noFill/>
            </p:spPr>
            <p:txBody>
              <a:bodyPr wrap="square" rtlCol="0">
                <a:spAutoFit/>
              </a:bodyPr>
              <a:lstStyle/>
              <a:p>
                <a:r>
                  <a:rPr lang="zh-CN" altLang="en-US" sz="1200" b="1" dirty="0">
                    <a:solidFill>
                      <a:srgbClr val="FF0000"/>
                    </a:solidFill>
                  </a:rPr>
                  <a:t>冗余属性</a:t>
                </a:r>
              </a:p>
            </p:txBody>
          </p:sp>
          <p:sp>
            <p:nvSpPr>
              <p:cNvPr id="143" name="椭圆 142"/>
              <p:cNvSpPr/>
              <p:nvPr/>
            </p:nvSpPr>
            <p:spPr>
              <a:xfrm>
                <a:off x="3677790" y="5276921"/>
                <a:ext cx="144016" cy="166220"/>
              </a:xfrm>
              <a:prstGeom prst="ellipse">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4" name="椭圆 143"/>
              <p:cNvSpPr/>
              <p:nvPr/>
            </p:nvSpPr>
            <p:spPr>
              <a:xfrm>
                <a:off x="1800438" y="5628937"/>
                <a:ext cx="144016" cy="16622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5" name="椭圆 144"/>
              <p:cNvSpPr/>
              <p:nvPr/>
            </p:nvSpPr>
            <p:spPr>
              <a:xfrm>
                <a:off x="5633578" y="5672024"/>
                <a:ext cx="144016" cy="166220"/>
              </a:xfrm>
              <a:prstGeom prst="ellipse">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6" name="下箭头 215"/>
            <p:cNvSpPr/>
            <p:nvPr/>
          </p:nvSpPr>
          <p:spPr>
            <a:xfrm>
              <a:off x="3605782" y="5362645"/>
              <a:ext cx="269403" cy="288032"/>
            </a:xfrm>
            <a:prstGeom prst="downArrow">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2843724" y="5662346"/>
              <a:ext cx="1800284" cy="574966"/>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rgbClr val="FF0000"/>
                  </a:solidFill>
                </a:rPr>
                <a:t>最优蠕变性能</a:t>
              </a:r>
              <a:endParaRPr lang="en-US" altLang="zh-CN" sz="1200" b="1" dirty="0">
                <a:solidFill>
                  <a:srgbClr val="FF0000"/>
                </a:solidFill>
              </a:endParaRPr>
            </a:p>
            <a:p>
              <a:pPr algn="ctr"/>
              <a:r>
                <a:rPr lang="zh-CN" altLang="en-US" sz="1200" b="1" dirty="0">
                  <a:solidFill>
                    <a:srgbClr val="FF0000"/>
                  </a:solidFill>
                </a:rPr>
                <a:t>数据子集</a:t>
              </a:r>
              <a:endParaRPr lang="en-US" altLang="zh-CN" sz="1200" b="1" dirty="0">
                <a:solidFill>
                  <a:srgbClr val="FF0000"/>
                </a:solidFill>
              </a:endParaRPr>
            </a:p>
            <a:p>
              <a:pPr algn="ctr"/>
              <a:endParaRPr lang="zh-CN" altLang="en-US" sz="1400" b="1" dirty="0">
                <a:solidFill>
                  <a:schemeClr val="tx1"/>
                </a:solidFill>
              </a:endParaRPr>
            </a:p>
          </p:txBody>
        </p:sp>
        <p:sp>
          <p:nvSpPr>
            <p:cNvPr id="217" name="椭圆 216"/>
            <p:cNvSpPr/>
            <p:nvPr/>
          </p:nvSpPr>
          <p:spPr>
            <a:xfrm>
              <a:off x="3363383" y="6018752"/>
              <a:ext cx="144016" cy="166220"/>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8" name="椭圆 217"/>
            <p:cNvSpPr/>
            <p:nvPr/>
          </p:nvSpPr>
          <p:spPr>
            <a:xfrm>
              <a:off x="3663511" y="6053522"/>
              <a:ext cx="144016" cy="166220"/>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9" name="椭圆 218"/>
            <p:cNvSpPr/>
            <p:nvPr/>
          </p:nvSpPr>
          <p:spPr>
            <a:xfrm>
              <a:off x="3945927" y="6016568"/>
              <a:ext cx="134029" cy="168404"/>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7" name="左箭头 226"/>
          <p:cNvSpPr/>
          <p:nvPr/>
        </p:nvSpPr>
        <p:spPr>
          <a:xfrm>
            <a:off x="5436096" y="1375884"/>
            <a:ext cx="567841" cy="356238"/>
          </a:xfrm>
          <a:prstGeom prst="leftArrow">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0" name="左箭头 229"/>
          <p:cNvSpPr/>
          <p:nvPr/>
        </p:nvSpPr>
        <p:spPr>
          <a:xfrm flipH="1">
            <a:off x="5480456" y="2607599"/>
            <a:ext cx="575877" cy="365386"/>
          </a:xfrm>
          <a:prstGeom prst="leftArrow">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1" name="左箭头 230"/>
          <p:cNvSpPr/>
          <p:nvPr/>
        </p:nvSpPr>
        <p:spPr>
          <a:xfrm flipH="1">
            <a:off x="5502746" y="3911310"/>
            <a:ext cx="575877" cy="365386"/>
          </a:xfrm>
          <a:prstGeom prst="leftArrow">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2" name="左箭头 231"/>
          <p:cNvSpPr/>
          <p:nvPr/>
        </p:nvSpPr>
        <p:spPr>
          <a:xfrm flipH="1">
            <a:off x="5482663" y="5276348"/>
            <a:ext cx="575877" cy="365386"/>
          </a:xfrm>
          <a:prstGeom prst="leftArrow">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8" name="文本框 237"/>
          <p:cNvSpPr txBox="1"/>
          <p:nvPr/>
        </p:nvSpPr>
        <p:spPr>
          <a:xfrm>
            <a:off x="-1238" y="1678420"/>
            <a:ext cx="461665" cy="3482175"/>
          </a:xfrm>
          <a:prstGeom prst="rect">
            <a:avLst/>
          </a:prstGeom>
          <a:noFill/>
        </p:spPr>
        <p:txBody>
          <a:bodyPr vert="eaVert" wrap="square" rtlCol="0">
            <a:spAutoFit/>
          </a:bodyPr>
          <a:lstStyle/>
          <a:p>
            <a:pPr algn="ctr"/>
            <a:r>
              <a:rPr lang="zh-CN" altLang="en-US" b="1" dirty="0">
                <a:solidFill>
                  <a:srgbClr val="FF0000"/>
                </a:solidFill>
              </a:rPr>
              <a:t>多层级特征分析方法过程</a:t>
            </a:r>
          </a:p>
        </p:txBody>
      </p:sp>
      <p:sp>
        <p:nvSpPr>
          <p:cNvPr id="239" name="矩形 238"/>
          <p:cNvSpPr/>
          <p:nvPr/>
        </p:nvSpPr>
        <p:spPr>
          <a:xfrm>
            <a:off x="5601815" y="2199169"/>
            <a:ext cx="3472151" cy="4384968"/>
          </a:xfrm>
          <a:prstGeom prst="rect">
            <a:avLst/>
          </a:prstGeom>
          <a:noFill/>
          <a:ln>
            <a:solidFill>
              <a:schemeClr val="accent2">
                <a:lumMod val="60000"/>
                <a:lumOff val="4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41" name="直接连接符 240"/>
          <p:cNvCxnSpPr/>
          <p:nvPr/>
        </p:nvCxnSpPr>
        <p:spPr>
          <a:xfrm flipV="1">
            <a:off x="5601815" y="3772541"/>
            <a:ext cx="3472151" cy="717"/>
          </a:xfrm>
          <a:prstGeom prst="line">
            <a:avLst/>
          </a:prstGeom>
          <a:ln w="19050">
            <a:solidFill>
              <a:schemeClr val="accent2">
                <a:lumMod val="75000"/>
              </a:schemeClr>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243" name="直接连接符 242"/>
          <p:cNvCxnSpPr/>
          <p:nvPr/>
        </p:nvCxnSpPr>
        <p:spPr>
          <a:xfrm>
            <a:off x="5601815" y="5105593"/>
            <a:ext cx="3472151" cy="22972"/>
          </a:xfrm>
          <a:prstGeom prst="line">
            <a:avLst/>
          </a:prstGeom>
          <a:ln w="19050">
            <a:solidFill>
              <a:schemeClr val="accent2">
                <a:lumMod val="75000"/>
              </a:schemeClr>
            </a:solidFill>
            <a:prstDash val="dash"/>
            <a:tailEnd type="none"/>
          </a:ln>
        </p:spPr>
        <p:style>
          <a:lnRef idx="1">
            <a:schemeClr val="accent1"/>
          </a:lnRef>
          <a:fillRef idx="0">
            <a:schemeClr val="accent1"/>
          </a:fillRef>
          <a:effectRef idx="0">
            <a:schemeClr val="accent1"/>
          </a:effectRef>
          <a:fontRef idx="minor">
            <a:schemeClr val="tx1"/>
          </a:fontRef>
        </p:style>
      </p:cxnSp>
      <p:pic>
        <p:nvPicPr>
          <p:cNvPr id="246" name="图片 245"/>
          <p:cNvPicPr>
            <a:picLocks noChangeAspect="1"/>
          </p:cNvPicPr>
          <p:nvPr/>
        </p:nvPicPr>
        <p:blipFill>
          <a:blip r:embed="rId8"/>
          <a:stretch>
            <a:fillRect/>
          </a:stretch>
        </p:blipFill>
        <p:spPr>
          <a:xfrm>
            <a:off x="7556049" y="3814209"/>
            <a:ext cx="1469625" cy="1225780"/>
          </a:xfrm>
          <a:prstGeom prst="rect">
            <a:avLst/>
          </a:prstGeom>
        </p:spPr>
      </p:pic>
      <p:sp>
        <p:nvSpPr>
          <p:cNvPr id="247" name="文本框 246"/>
          <p:cNvSpPr txBox="1"/>
          <p:nvPr/>
        </p:nvSpPr>
        <p:spPr>
          <a:xfrm>
            <a:off x="5910363" y="3803374"/>
            <a:ext cx="400110" cy="1166332"/>
          </a:xfrm>
          <a:prstGeom prst="rect">
            <a:avLst/>
          </a:prstGeom>
          <a:noFill/>
        </p:spPr>
        <p:txBody>
          <a:bodyPr vert="eaVert" wrap="square" rtlCol="0">
            <a:spAutoFit/>
          </a:bodyPr>
          <a:lstStyle/>
          <a:p>
            <a:r>
              <a:rPr lang="zh-CN" altLang="en-US" sz="1400" b="1" dirty="0"/>
              <a:t>相关性分析图</a:t>
            </a:r>
          </a:p>
        </p:txBody>
      </p:sp>
      <p:sp>
        <p:nvSpPr>
          <p:cNvPr id="248" name="文本框 247"/>
          <p:cNvSpPr txBox="1"/>
          <p:nvPr/>
        </p:nvSpPr>
        <p:spPr>
          <a:xfrm>
            <a:off x="6490227" y="2199169"/>
            <a:ext cx="2486062" cy="338554"/>
          </a:xfrm>
          <a:prstGeom prst="rect">
            <a:avLst/>
          </a:prstGeom>
          <a:noFill/>
        </p:spPr>
        <p:txBody>
          <a:bodyPr wrap="square" rtlCol="0">
            <a:spAutoFit/>
          </a:bodyPr>
          <a:lstStyle/>
          <a:p>
            <a:r>
              <a:rPr lang="zh-CN" altLang="en-US" sz="1600" b="1" dirty="0">
                <a:solidFill>
                  <a:srgbClr val="FF0000"/>
                </a:solidFill>
              </a:rPr>
              <a:t>特征分析结果可视化</a:t>
            </a:r>
          </a:p>
        </p:txBody>
      </p:sp>
      <p:sp>
        <p:nvSpPr>
          <p:cNvPr id="249" name="文本框 248"/>
          <p:cNvSpPr txBox="1"/>
          <p:nvPr/>
        </p:nvSpPr>
        <p:spPr>
          <a:xfrm>
            <a:off x="5895268" y="2333747"/>
            <a:ext cx="400110" cy="1166332"/>
          </a:xfrm>
          <a:prstGeom prst="rect">
            <a:avLst/>
          </a:prstGeom>
          <a:noFill/>
        </p:spPr>
        <p:txBody>
          <a:bodyPr vert="eaVert" wrap="square" rtlCol="0">
            <a:spAutoFit/>
          </a:bodyPr>
          <a:lstStyle/>
          <a:p>
            <a:r>
              <a:rPr lang="zh-CN" altLang="en-US" sz="1400" b="1" dirty="0"/>
              <a:t>稀疏性分析图</a:t>
            </a:r>
          </a:p>
        </p:txBody>
      </p:sp>
      <p:sp>
        <p:nvSpPr>
          <p:cNvPr id="251" name="文本框 250"/>
          <p:cNvSpPr txBox="1"/>
          <p:nvPr/>
        </p:nvSpPr>
        <p:spPr>
          <a:xfrm>
            <a:off x="5895268" y="5181826"/>
            <a:ext cx="400110" cy="1166332"/>
          </a:xfrm>
          <a:prstGeom prst="rect">
            <a:avLst/>
          </a:prstGeom>
          <a:noFill/>
        </p:spPr>
        <p:txBody>
          <a:bodyPr vert="eaVert" wrap="square" rtlCol="0">
            <a:spAutoFit/>
          </a:bodyPr>
          <a:lstStyle/>
          <a:p>
            <a:r>
              <a:rPr lang="zh-CN" altLang="en-US" sz="1400" b="1" dirty="0"/>
              <a:t>冗余性分析图</a:t>
            </a:r>
          </a:p>
        </p:txBody>
      </p:sp>
      <p:pic>
        <p:nvPicPr>
          <p:cNvPr id="253" name="图片 252"/>
          <p:cNvPicPr>
            <a:picLocks noChangeAspect="1"/>
          </p:cNvPicPr>
          <p:nvPr/>
        </p:nvPicPr>
        <p:blipFill>
          <a:blip r:embed="rId9"/>
          <a:stretch>
            <a:fillRect/>
          </a:stretch>
        </p:blipFill>
        <p:spPr>
          <a:xfrm>
            <a:off x="6136070" y="2569128"/>
            <a:ext cx="1684466" cy="1178102"/>
          </a:xfrm>
          <a:prstGeom prst="rect">
            <a:avLst/>
          </a:prstGeom>
        </p:spPr>
      </p:pic>
      <p:pic>
        <p:nvPicPr>
          <p:cNvPr id="254" name="图片 253"/>
          <p:cNvPicPr>
            <a:picLocks noChangeAspect="1"/>
          </p:cNvPicPr>
          <p:nvPr/>
        </p:nvPicPr>
        <p:blipFill>
          <a:blip r:embed="rId10"/>
          <a:stretch>
            <a:fillRect/>
          </a:stretch>
        </p:blipFill>
        <p:spPr>
          <a:xfrm>
            <a:off x="7525742" y="2578038"/>
            <a:ext cx="1696189" cy="1173291"/>
          </a:xfrm>
          <a:prstGeom prst="rect">
            <a:avLst/>
          </a:prstGeom>
        </p:spPr>
      </p:pic>
      <p:sp>
        <p:nvSpPr>
          <p:cNvPr id="256" name="文本框 255"/>
          <p:cNvSpPr txBox="1"/>
          <p:nvPr/>
        </p:nvSpPr>
        <p:spPr>
          <a:xfrm>
            <a:off x="6512534" y="2463102"/>
            <a:ext cx="1129906" cy="307777"/>
          </a:xfrm>
          <a:prstGeom prst="rect">
            <a:avLst/>
          </a:prstGeom>
          <a:noFill/>
        </p:spPr>
        <p:txBody>
          <a:bodyPr wrap="square" rtlCol="0">
            <a:spAutoFit/>
          </a:bodyPr>
          <a:lstStyle/>
          <a:p>
            <a:r>
              <a:rPr lang="zh-CN" altLang="en-US" sz="1400" b="1" dirty="0">
                <a:solidFill>
                  <a:srgbClr val="FF0000"/>
                </a:solidFill>
              </a:rPr>
              <a:t>属性稀疏值</a:t>
            </a:r>
          </a:p>
        </p:txBody>
      </p:sp>
      <p:sp>
        <p:nvSpPr>
          <p:cNvPr id="257" name="文本框 256"/>
          <p:cNvSpPr txBox="1"/>
          <p:nvPr/>
        </p:nvSpPr>
        <p:spPr>
          <a:xfrm>
            <a:off x="7922115" y="2440443"/>
            <a:ext cx="1076352" cy="316432"/>
          </a:xfrm>
          <a:prstGeom prst="rect">
            <a:avLst/>
          </a:prstGeom>
          <a:noFill/>
        </p:spPr>
        <p:txBody>
          <a:bodyPr wrap="square" rtlCol="0">
            <a:spAutoFit/>
          </a:bodyPr>
          <a:lstStyle/>
          <a:p>
            <a:r>
              <a:rPr lang="zh-CN" altLang="en-US" sz="1400" b="1" dirty="0">
                <a:solidFill>
                  <a:srgbClr val="FF0000"/>
                </a:solidFill>
              </a:rPr>
              <a:t>属性方差值</a:t>
            </a:r>
          </a:p>
        </p:txBody>
      </p:sp>
      <p:pic>
        <p:nvPicPr>
          <p:cNvPr id="260" name="图片 259"/>
          <p:cNvPicPr>
            <a:picLocks noChangeAspect="1"/>
          </p:cNvPicPr>
          <p:nvPr/>
        </p:nvPicPr>
        <p:blipFill>
          <a:blip r:embed="rId11"/>
          <a:stretch>
            <a:fillRect/>
          </a:stretch>
        </p:blipFill>
        <p:spPr>
          <a:xfrm>
            <a:off x="6052963" y="3774081"/>
            <a:ext cx="1911452" cy="1465100"/>
          </a:xfrm>
          <a:prstGeom prst="rect">
            <a:avLst/>
          </a:prstGeom>
        </p:spPr>
      </p:pic>
      <p:sp>
        <p:nvSpPr>
          <p:cNvPr id="261" name="文本框 260"/>
          <p:cNvSpPr txBox="1"/>
          <p:nvPr/>
        </p:nvSpPr>
        <p:spPr>
          <a:xfrm>
            <a:off x="6260989" y="3791423"/>
            <a:ext cx="1551723" cy="276999"/>
          </a:xfrm>
          <a:prstGeom prst="rect">
            <a:avLst/>
          </a:prstGeom>
          <a:noFill/>
        </p:spPr>
        <p:txBody>
          <a:bodyPr wrap="square" rtlCol="0">
            <a:spAutoFit/>
          </a:bodyPr>
          <a:lstStyle/>
          <a:p>
            <a:r>
              <a:rPr lang="zh-CN" altLang="en-US" sz="1200" b="1" dirty="0">
                <a:solidFill>
                  <a:srgbClr val="FF0000"/>
                </a:solidFill>
              </a:rPr>
              <a:t>条件属性相关系数</a:t>
            </a:r>
          </a:p>
        </p:txBody>
      </p:sp>
      <p:graphicFrame>
        <p:nvGraphicFramePr>
          <p:cNvPr id="263" name="表格 262"/>
          <p:cNvGraphicFramePr>
            <a:graphicFrameLocks noGrp="1"/>
          </p:cNvGraphicFramePr>
          <p:nvPr/>
        </p:nvGraphicFramePr>
        <p:xfrm>
          <a:off x="3889544" y="979697"/>
          <a:ext cx="1378582" cy="1051560"/>
        </p:xfrm>
        <a:graphic>
          <a:graphicData uri="http://schemas.openxmlformats.org/drawingml/2006/table">
            <a:tbl>
              <a:tblPr>
                <a:tableStyleId>{7DF18680-E054-41AD-8BC1-D1AEF772440D}</a:tableStyleId>
              </a:tblPr>
              <a:tblGrid>
                <a:gridCol w="782438">
                  <a:extLst>
                    <a:ext uri="{9D8B030D-6E8A-4147-A177-3AD203B41FA5}">
                      <a16:colId xmlns:a16="http://schemas.microsoft.com/office/drawing/2014/main" val="20000"/>
                    </a:ext>
                  </a:extLst>
                </a:gridCol>
                <a:gridCol w="596144">
                  <a:extLst>
                    <a:ext uri="{9D8B030D-6E8A-4147-A177-3AD203B41FA5}">
                      <a16:colId xmlns:a16="http://schemas.microsoft.com/office/drawing/2014/main" val="20001"/>
                    </a:ext>
                  </a:extLst>
                </a:gridCol>
              </a:tblGrid>
              <a:tr h="153303">
                <a:tc>
                  <a:txBody>
                    <a:bodyPr/>
                    <a:lstStyle/>
                    <a:p>
                      <a:pPr algn="l" fontAlgn="b"/>
                      <a:r>
                        <a:rPr lang="zh-CN" altLang="en-US" sz="1100" u="none" strike="noStrike" dirty="0">
                          <a:effectLst/>
                        </a:rPr>
                        <a:t>样本数量</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altLang="zh-CN" sz="1100" u="none" strike="noStrike" dirty="0">
                          <a:effectLst/>
                        </a:rPr>
                        <a:t>78</a:t>
                      </a:r>
                      <a:r>
                        <a:rPr lang="zh-CN" altLang="en-US" sz="1100" u="none" strike="noStrike" dirty="0">
                          <a:effectLst/>
                        </a:rPr>
                        <a:t>条</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53303">
                <a:tc>
                  <a:txBody>
                    <a:bodyPr/>
                    <a:lstStyle/>
                    <a:p>
                      <a:pPr algn="l" fontAlgn="b"/>
                      <a:r>
                        <a:rPr lang="zh-CN" altLang="en-US" sz="1100" u="none" strike="noStrike">
                          <a:effectLst/>
                        </a:rPr>
                        <a:t>成分维度</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altLang="zh-CN" sz="1100" u="none" strike="noStrike" dirty="0">
                          <a:effectLst/>
                        </a:rPr>
                        <a:t>14</a:t>
                      </a:r>
                      <a:r>
                        <a:rPr lang="zh-CN" altLang="en-US" sz="1100" u="none" strike="noStrike" dirty="0">
                          <a:effectLst/>
                        </a:rPr>
                        <a:t>维</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53303">
                <a:tc>
                  <a:txBody>
                    <a:bodyPr/>
                    <a:lstStyle/>
                    <a:p>
                      <a:pPr algn="l" fontAlgn="b"/>
                      <a:r>
                        <a:rPr lang="zh-CN" altLang="en-US" sz="1100" u="none" strike="noStrike">
                          <a:effectLst/>
                        </a:rPr>
                        <a:t>热处理维度</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altLang="zh-CN" sz="1100" u="none" strike="noStrike">
                          <a:effectLst/>
                        </a:rPr>
                        <a:t>6</a:t>
                      </a:r>
                      <a:r>
                        <a:rPr lang="zh-CN" altLang="en-US" sz="1100" u="none" strike="noStrike">
                          <a:effectLst/>
                        </a:rPr>
                        <a:t>维</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53303">
                <a:tc>
                  <a:txBody>
                    <a:bodyPr/>
                    <a:lstStyle/>
                    <a:p>
                      <a:pPr algn="l" fontAlgn="b"/>
                      <a:r>
                        <a:rPr lang="zh-CN" altLang="en-US" sz="1100" u="none" strike="noStrike" dirty="0">
                          <a:effectLst/>
                        </a:rPr>
                        <a:t>条件维度</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altLang="zh-CN" sz="1100" u="none" strike="noStrike" dirty="0">
                          <a:effectLst/>
                        </a:rPr>
                        <a:t>2</a:t>
                      </a:r>
                      <a:r>
                        <a:rPr lang="zh-CN" altLang="en-US" sz="1100" u="none" strike="noStrike" dirty="0">
                          <a:effectLst/>
                        </a:rPr>
                        <a:t>维</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53303">
                <a:tc>
                  <a:txBody>
                    <a:bodyPr/>
                    <a:lstStyle/>
                    <a:p>
                      <a:pPr algn="l" fontAlgn="b"/>
                      <a:r>
                        <a:rPr lang="zh-CN" altLang="en-US" sz="1100" u="none" strike="noStrike" dirty="0">
                          <a:effectLst/>
                        </a:rPr>
                        <a:t>计算新属性</a:t>
                      </a: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altLang="zh-CN" sz="1100" u="none" strike="noStrike" dirty="0">
                          <a:effectLst/>
                        </a:rPr>
                        <a:t>5</a:t>
                      </a:r>
                      <a:r>
                        <a:rPr lang="zh-CN" altLang="en-US" sz="1100" u="none" strike="noStrike" dirty="0">
                          <a:effectLst/>
                        </a:rPr>
                        <a:t>维</a:t>
                      </a: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53303">
                <a:tc>
                  <a:txBody>
                    <a:bodyPr/>
                    <a:lstStyle/>
                    <a:p>
                      <a:pPr algn="l" fontAlgn="b"/>
                      <a:r>
                        <a:rPr lang="zh-CN" altLang="en-US" sz="1100" u="none" strike="noStrike" dirty="0">
                          <a:effectLst/>
                        </a:rPr>
                        <a:t>决策属性</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altLang="zh-CN" sz="1100" u="none" strike="noStrike" dirty="0">
                          <a:effectLst/>
                        </a:rPr>
                        <a:t>1</a:t>
                      </a:r>
                      <a:r>
                        <a:rPr lang="zh-CN" altLang="en-US" sz="1100" u="none" strike="noStrike" dirty="0">
                          <a:effectLst/>
                        </a:rPr>
                        <a:t>维</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bl>
          </a:graphicData>
        </a:graphic>
      </p:graphicFrame>
      <p:pic>
        <p:nvPicPr>
          <p:cNvPr id="265" name="图片 264"/>
          <p:cNvPicPr>
            <a:picLocks noChangeAspect="1"/>
          </p:cNvPicPr>
          <p:nvPr/>
        </p:nvPicPr>
        <p:blipFill>
          <a:blip r:embed="rId12"/>
          <a:stretch>
            <a:fillRect/>
          </a:stretch>
        </p:blipFill>
        <p:spPr>
          <a:xfrm>
            <a:off x="6057664" y="826992"/>
            <a:ext cx="2442645" cy="1344874"/>
          </a:xfrm>
          <a:prstGeom prst="rect">
            <a:avLst/>
          </a:prstGeom>
        </p:spPr>
      </p:pic>
      <p:sp>
        <p:nvSpPr>
          <p:cNvPr id="266" name="文本框 265"/>
          <p:cNvSpPr txBox="1"/>
          <p:nvPr/>
        </p:nvSpPr>
        <p:spPr>
          <a:xfrm>
            <a:off x="8460291" y="905883"/>
            <a:ext cx="400110" cy="1212213"/>
          </a:xfrm>
          <a:prstGeom prst="rect">
            <a:avLst/>
          </a:prstGeom>
          <a:noFill/>
        </p:spPr>
        <p:txBody>
          <a:bodyPr vert="eaVert" wrap="square" rtlCol="0">
            <a:spAutoFit/>
          </a:bodyPr>
          <a:lstStyle/>
          <a:p>
            <a:r>
              <a:rPr lang="zh-CN" altLang="en-US" sz="1400" b="1" dirty="0">
                <a:solidFill>
                  <a:srgbClr val="FF0000"/>
                </a:solidFill>
              </a:rPr>
              <a:t>蠕变性能数据</a:t>
            </a:r>
          </a:p>
        </p:txBody>
      </p:sp>
      <p:pic>
        <p:nvPicPr>
          <p:cNvPr id="267" name="图片 266"/>
          <p:cNvPicPr>
            <a:picLocks noChangeAspect="1"/>
          </p:cNvPicPr>
          <p:nvPr/>
        </p:nvPicPr>
        <p:blipFill>
          <a:blip r:embed="rId13"/>
          <a:stretch>
            <a:fillRect/>
          </a:stretch>
        </p:blipFill>
        <p:spPr>
          <a:xfrm>
            <a:off x="7318556" y="5239957"/>
            <a:ext cx="1669574" cy="1314993"/>
          </a:xfrm>
          <a:prstGeom prst="rect">
            <a:avLst/>
          </a:prstGeom>
        </p:spPr>
      </p:pic>
      <p:pic>
        <p:nvPicPr>
          <p:cNvPr id="269" name="图片 268"/>
          <p:cNvPicPr>
            <a:picLocks noChangeAspect="1"/>
          </p:cNvPicPr>
          <p:nvPr/>
        </p:nvPicPr>
        <p:blipFill>
          <a:blip r:embed="rId14"/>
          <a:stretch>
            <a:fillRect/>
          </a:stretch>
        </p:blipFill>
        <p:spPr>
          <a:xfrm>
            <a:off x="6532322" y="5212127"/>
            <a:ext cx="625075" cy="1260397"/>
          </a:xfrm>
          <a:prstGeom prst="rect">
            <a:avLst/>
          </a:prstGeom>
        </p:spPr>
      </p:pic>
      <p:sp>
        <p:nvSpPr>
          <p:cNvPr id="270" name="文本框 269"/>
          <p:cNvSpPr txBox="1"/>
          <p:nvPr/>
        </p:nvSpPr>
        <p:spPr>
          <a:xfrm>
            <a:off x="6250843" y="5341014"/>
            <a:ext cx="400110" cy="1025694"/>
          </a:xfrm>
          <a:prstGeom prst="rect">
            <a:avLst/>
          </a:prstGeom>
          <a:noFill/>
        </p:spPr>
        <p:txBody>
          <a:bodyPr vert="eaVert" wrap="square" rtlCol="0">
            <a:spAutoFit/>
          </a:bodyPr>
          <a:lstStyle/>
          <a:p>
            <a:r>
              <a:rPr lang="zh-CN" altLang="en-US" sz="1400" b="1" dirty="0">
                <a:solidFill>
                  <a:srgbClr val="FF0000"/>
                </a:solidFill>
              </a:rPr>
              <a:t>特征重要度</a:t>
            </a:r>
          </a:p>
        </p:txBody>
      </p:sp>
      <p:sp>
        <p:nvSpPr>
          <p:cNvPr id="109" name="文本框 108"/>
          <p:cNvSpPr txBox="1"/>
          <p:nvPr/>
        </p:nvSpPr>
        <p:spPr>
          <a:xfrm>
            <a:off x="507251" y="838478"/>
            <a:ext cx="1592063" cy="1338828"/>
          </a:xfrm>
          <a:prstGeom prst="rect">
            <a:avLst/>
          </a:prstGeom>
          <a:noFill/>
        </p:spPr>
        <p:txBody>
          <a:bodyPr wrap="square" rtlCol="0">
            <a:spAutoFit/>
          </a:bodyPr>
          <a:lstStyle/>
          <a:p>
            <a:r>
              <a:rPr lang="zh-CN" altLang="en-US" sz="900" dirty="0">
                <a:solidFill>
                  <a:srgbClr val="FF0000"/>
                </a:solidFill>
              </a:rPr>
              <a:t>成分</a:t>
            </a:r>
            <a:r>
              <a:rPr lang="en-US" altLang="zh-CN" sz="900" dirty="0">
                <a:solidFill>
                  <a:srgbClr val="FF0000"/>
                </a:solidFill>
              </a:rPr>
              <a:t>:</a:t>
            </a:r>
            <a:r>
              <a:rPr lang="en-US" altLang="zh-CN" sz="900" dirty="0"/>
              <a:t>Ni, Re, Co, Al, </a:t>
            </a:r>
            <a:r>
              <a:rPr lang="en-US" altLang="zh-CN" sz="900" dirty="0" err="1"/>
              <a:t>Ti</a:t>
            </a:r>
            <a:r>
              <a:rPr lang="en-US" altLang="zh-CN" sz="900" dirty="0"/>
              <a:t>, W, Mo, Cr, Ta, C, B,  Y,  </a:t>
            </a:r>
            <a:r>
              <a:rPr lang="en-US" altLang="zh-CN" sz="900" dirty="0" err="1"/>
              <a:t>Nb</a:t>
            </a:r>
            <a:r>
              <a:rPr lang="en-US" altLang="zh-CN" sz="900" dirty="0"/>
              <a:t>, </a:t>
            </a:r>
            <a:r>
              <a:rPr lang="en-US" altLang="zh-CN" sz="900" dirty="0" err="1"/>
              <a:t>Hf</a:t>
            </a:r>
            <a:endParaRPr lang="en-US" altLang="zh-CN" sz="900" dirty="0"/>
          </a:p>
          <a:p>
            <a:r>
              <a:rPr lang="zh-CN" altLang="en-US" sz="900" dirty="0">
                <a:solidFill>
                  <a:srgbClr val="FF0000"/>
                </a:solidFill>
              </a:rPr>
              <a:t>热处理</a:t>
            </a:r>
            <a:r>
              <a:rPr lang="en-US" altLang="zh-CN" sz="900" dirty="0">
                <a:solidFill>
                  <a:srgbClr val="FF0000"/>
                </a:solidFill>
              </a:rPr>
              <a:t>: </a:t>
            </a:r>
            <a:r>
              <a:rPr lang="zh-CN" altLang="en-US" sz="900" dirty="0"/>
              <a:t>固溶温度</a:t>
            </a:r>
            <a:r>
              <a:rPr lang="en-US" altLang="zh-CN" sz="900" dirty="0"/>
              <a:t>, </a:t>
            </a:r>
            <a:r>
              <a:rPr lang="zh-CN" altLang="en-US" sz="900" dirty="0"/>
              <a:t>固溶时间</a:t>
            </a:r>
            <a:r>
              <a:rPr lang="en-US" altLang="zh-CN" sz="900" dirty="0"/>
              <a:t>, </a:t>
            </a:r>
            <a:r>
              <a:rPr lang="zh-CN" altLang="en-US" sz="900" dirty="0"/>
              <a:t>时效</a:t>
            </a:r>
            <a:r>
              <a:rPr lang="en-US" altLang="zh-CN" sz="900" dirty="0"/>
              <a:t>1 2</a:t>
            </a:r>
            <a:r>
              <a:rPr lang="zh-CN" altLang="en-US" sz="900" dirty="0"/>
              <a:t>温度</a:t>
            </a:r>
            <a:r>
              <a:rPr lang="en-US" altLang="zh-CN" sz="900" dirty="0"/>
              <a:t>, </a:t>
            </a:r>
            <a:r>
              <a:rPr lang="zh-CN" altLang="en-US" sz="900" dirty="0"/>
              <a:t>时效</a:t>
            </a:r>
            <a:r>
              <a:rPr lang="en-US" altLang="zh-CN" sz="900" dirty="0"/>
              <a:t>1 2</a:t>
            </a:r>
            <a:r>
              <a:rPr lang="zh-CN" altLang="en-US" sz="900" dirty="0"/>
              <a:t>时间</a:t>
            </a:r>
            <a:endParaRPr lang="en-US" altLang="zh-CN" sz="900" dirty="0"/>
          </a:p>
          <a:p>
            <a:r>
              <a:rPr lang="zh-CN" altLang="en-US" sz="900" dirty="0">
                <a:solidFill>
                  <a:srgbClr val="FF0000"/>
                </a:solidFill>
              </a:rPr>
              <a:t>条件</a:t>
            </a:r>
            <a:r>
              <a:rPr lang="en-US" altLang="zh-CN" sz="900" dirty="0">
                <a:solidFill>
                  <a:srgbClr val="FF0000"/>
                </a:solidFill>
              </a:rPr>
              <a:t>: </a:t>
            </a:r>
            <a:r>
              <a:rPr lang="zh-CN" altLang="en-US" sz="900" dirty="0"/>
              <a:t>外部温度</a:t>
            </a:r>
            <a:r>
              <a:rPr lang="en-US" altLang="zh-CN" sz="900" dirty="0"/>
              <a:t>, </a:t>
            </a:r>
            <a:r>
              <a:rPr lang="zh-CN" altLang="en-US" sz="900" dirty="0"/>
              <a:t>外部应力</a:t>
            </a:r>
            <a:endParaRPr lang="en-US" altLang="zh-CN" sz="900" dirty="0"/>
          </a:p>
          <a:p>
            <a:r>
              <a:rPr lang="zh-CN" altLang="en-US" sz="900" dirty="0">
                <a:solidFill>
                  <a:srgbClr val="FF0000"/>
                </a:solidFill>
              </a:rPr>
              <a:t>计算新属性</a:t>
            </a:r>
            <a:r>
              <a:rPr lang="en-US" altLang="zh-CN" sz="900" dirty="0">
                <a:solidFill>
                  <a:srgbClr val="FF0000"/>
                </a:solidFill>
              </a:rPr>
              <a:t>:</a:t>
            </a:r>
            <a:r>
              <a:rPr lang="zh-CN" altLang="en-US" sz="900" dirty="0"/>
              <a:t>相摩尔分数</a:t>
            </a:r>
            <a:r>
              <a:rPr lang="en-US" altLang="zh-CN" sz="900" dirty="0"/>
              <a:t>, </a:t>
            </a:r>
            <a:r>
              <a:rPr lang="zh-CN" altLang="en-US" sz="900" dirty="0"/>
              <a:t>层错能</a:t>
            </a:r>
            <a:r>
              <a:rPr lang="en-US" altLang="zh-CN" sz="900" dirty="0"/>
              <a:t>, </a:t>
            </a:r>
            <a:r>
              <a:rPr lang="zh-CN" altLang="en-US" sz="900" dirty="0"/>
              <a:t>晶格常数</a:t>
            </a:r>
            <a:r>
              <a:rPr lang="en-US" altLang="zh-CN" sz="900" dirty="0"/>
              <a:t>, </a:t>
            </a:r>
            <a:r>
              <a:rPr lang="zh-CN" altLang="en-US" sz="900" dirty="0"/>
              <a:t>剪切模量</a:t>
            </a:r>
            <a:r>
              <a:rPr lang="en-US" altLang="zh-CN" sz="900" dirty="0"/>
              <a:t>, </a:t>
            </a:r>
            <a:r>
              <a:rPr lang="zh-CN" altLang="en-US" sz="900" dirty="0"/>
              <a:t>扩散系数</a:t>
            </a:r>
            <a:endParaRPr lang="en-US" altLang="zh-CN" sz="900" dirty="0"/>
          </a:p>
          <a:p>
            <a:r>
              <a:rPr lang="zh-CN" altLang="en-US" sz="900" dirty="0">
                <a:solidFill>
                  <a:srgbClr val="FF0000"/>
                </a:solidFill>
              </a:rPr>
              <a:t>目标属性</a:t>
            </a:r>
            <a:r>
              <a:rPr lang="en-US" altLang="zh-CN" sz="900" dirty="0">
                <a:solidFill>
                  <a:srgbClr val="FF0000"/>
                </a:solidFill>
              </a:rPr>
              <a:t>:</a:t>
            </a:r>
            <a:r>
              <a:rPr lang="zh-CN" altLang="en-US" sz="900" dirty="0"/>
              <a:t>蠕变断裂寿命</a:t>
            </a:r>
            <a:endParaRPr lang="en-US" altLang="zh-CN" sz="900" dirty="0"/>
          </a:p>
        </p:txBody>
      </p:sp>
      <p:pic>
        <p:nvPicPr>
          <p:cNvPr id="110" name="图片 109">
            <a:hlinkClick r:id="" action="ppaction://noaction"/>
          </p:cNvPr>
          <p:cNvPicPr>
            <a:picLocks noChangeAspect="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6971666" y="1271645"/>
            <a:ext cx="485636" cy="534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1" name="图片 110"/>
          <p:cNvPicPr>
            <a:picLocks noChangeAspect="1"/>
          </p:cNvPicPr>
          <p:nvPr/>
        </p:nvPicPr>
        <p:blipFill>
          <a:blip r:embed="rId16"/>
          <a:stretch>
            <a:fillRect/>
          </a:stretch>
        </p:blipFill>
        <p:spPr>
          <a:xfrm>
            <a:off x="557807" y="1212866"/>
            <a:ext cx="8436548" cy="5119349"/>
          </a:xfrm>
          <a:prstGeom prst="rect">
            <a:avLst/>
          </a:prstGeom>
        </p:spPr>
      </p:pic>
    </p:spTree>
    <p:extLst>
      <p:ext uri="{BB962C8B-B14F-4D97-AF65-F5344CB8AC3E}">
        <p14:creationId xmlns:p14="http://schemas.microsoft.com/office/powerpoint/2010/main" val="1221754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1000" fill="hold"/>
                                        <p:tgtEl>
                                          <p:spTgt spid="110"/>
                                        </p:tgtEl>
                                      </p:cBhvr>
                                      <p:by x="150000" y="150000"/>
                                    </p:animScale>
                                  </p:childTnLst>
                                </p:cTn>
                              </p:par>
                            </p:childTnLst>
                          </p:cTn>
                        </p:par>
                        <p:par>
                          <p:cTn id="7" fill="hold">
                            <p:stCondLst>
                              <p:cond delay="1000"/>
                            </p:stCondLst>
                            <p:childTnLst>
                              <p:par>
                                <p:cTn id="8" presetID="1" presetClass="entr" presetSubtype="0" fill="hold" nodeType="afterEffect">
                                  <p:stCondLst>
                                    <p:cond delay="0"/>
                                  </p:stCondLst>
                                  <p:childTnLst>
                                    <p:set>
                                      <p:cBhvr>
                                        <p:cTn id="9" dur="1" fill="hold">
                                          <p:stCondLst>
                                            <p:cond delay="0"/>
                                          </p:stCondLst>
                                        </p:cTn>
                                        <p:tgtEl>
                                          <p:spTgt spid="111"/>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4" presetClass="exit" presetSubtype="10" fill="hold" nodeType="clickEffect">
                                  <p:stCondLst>
                                    <p:cond delay="0"/>
                                  </p:stCondLst>
                                  <p:childTnLst>
                                    <p:animEffect transition="out" filter="randombar(horizontal)">
                                      <p:cBhvr>
                                        <p:cTn id="13" dur="500"/>
                                        <p:tgtEl>
                                          <p:spTgt spid="111"/>
                                        </p:tgtEl>
                                      </p:cBhvr>
                                    </p:animEffect>
                                    <p:set>
                                      <p:cBhvr>
                                        <p:cTn id="14" dur="1" fill="hold">
                                          <p:stCondLst>
                                            <p:cond delay="499"/>
                                          </p:stCondLst>
                                        </p:cTn>
                                        <p:tgtEl>
                                          <p:spTgt spid="1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75743" y="2565620"/>
            <a:ext cx="3846178" cy="2807596"/>
          </a:xfrm>
          <a:prstGeom prst="rect">
            <a:avLst/>
          </a:prstGeom>
        </p:spPr>
      </p:pic>
      <p:pic>
        <p:nvPicPr>
          <p:cNvPr id="9" name="图片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9619" y="2420888"/>
            <a:ext cx="4170131" cy="2989101"/>
          </a:xfrm>
          <a:prstGeom prst="rect">
            <a:avLst/>
          </a:prstGeom>
        </p:spPr>
      </p:pic>
      <p:sp>
        <p:nvSpPr>
          <p:cNvPr id="25" name="文本框 24"/>
          <p:cNvSpPr txBox="1"/>
          <p:nvPr/>
        </p:nvSpPr>
        <p:spPr>
          <a:xfrm>
            <a:off x="289619" y="5397428"/>
            <a:ext cx="8614321" cy="1354217"/>
          </a:xfrm>
          <a:prstGeom prst="rect">
            <a:avLst/>
          </a:prstGeom>
          <a:noFill/>
        </p:spPr>
        <p:txBody>
          <a:bodyPr wrap="square" rtlCol="0">
            <a:spAutoFit/>
          </a:bodyPr>
          <a:lstStyle/>
          <a:p>
            <a:r>
              <a:rPr lang="zh-CN" altLang="en-US" sz="1600" b="1" dirty="0"/>
              <a:t>稀疏性结论：</a:t>
            </a:r>
            <a:endParaRPr lang="en-US" altLang="zh-CN" sz="1600" b="1" dirty="0"/>
          </a:p>
          <a:p>
            <a:r>
              <a:rPr lang="zh-CN" altLang="en-US" sz="1600" b="1" dirty="0"/>
              <a:t>（</a:t>
            </a:r>
            <a:r>
              <a:rPr lang="en-US" altLang="zh-CN" sz="1600" b="1" dirty="0"/>
              <a:t>1</a:t>
            </a:r>
            <a:r>
              <a:rPr lang="zh-CN" altLang="en-US" sz="1600" b="1" dirty="0"/>
              <a:t>）根据专家经验，稀疏值阈值设定为</a:t>
            </a:r>
            <a:r>
              <a:rPr lang="en-US" altLang="zh-CN" sz="1600" b="1" dirty="0"/>
              <a:t>95</a:t>
            </a:r>
            <a:r>
              <a:rPr lang="zh-CN" altLang="en-US" sz="1600" b="1" dirty="0"/>
              <a:t>，从左图可以看出</a:t>
            </a:r>
            <a:r>
              <a:rPr lang="en-US" altLang="zh-CN" sz="1600" b="1" dirty="0">
                <a:solidFill>
                  <a:srgbClr val="FF0000"/>
                </a:solidFill>
              </a:rPr>
              <a:t>Y</a:t>
            </a:r>
            <a:r>
              <a:rPr lang="zh-CN" altLang="en-US" sz="1600" b="1" dirty="0">
                <a:solidFill>
                  <a:srgbClr val="FF0000"/>
                </a:solidFill>
              </a:rPr>
              <a:t>（</a:t>
            </a:r>
            <a:r>
              <a:rPr lang="zh-CN" altLang="en-US" sz="1600" dirty="0">
                <a:solidFill>
                  <a:srgbClr val="FF0000"/>
                </a:solidFill>
              </a:rPr>
              <a:t>钇</a:t>
            </a:r>
            <a:r>
              <a:rPr lang="zh-CN" altLang="en-US" sz="1600" b="1" dirty="0">
                <a:solidFill>
                  <a:srgbClr val="FF0000"/>
                </a:solidFill>
              </a:rPr>
              <a:t>）元素的质量分数</a:t>
            </a:r>
            <a:r>
              <a:rPr lang="zh-CN" altLang="en-US" sz="1600" b="1" dirty="0"/>
              <a:t>和</a:t>
            </a:r>
            <a:r>
              <a:rPr lang="en-US" altLang="zh-CN" sz="1600" b="1" dirty="0">
                <a:solidFill>
                  <a:srgbClr val="FF0000"/>
                </a:solidFill>
              </a:rPr>
              <a:t>2sat</a:t>
            </a:r>
            <a:r>
              <a:rPr lang="zh-CN" altLang="en-US" sz="1600" b="1" dirty="0">
                <a:solidFill>
                  <a:srgbClr val="FF0000"/>
                </a:solidFill>
              </a:rPr>
              <a:t>（二阶段时效处理时间）</a:t>
            </a:r>
            <a:r>
              <a:rPr lang="zh-CN" altLang="en-US" sz="1600" b="1" dirty="0"/>
              <a:t>这两个离散属性的稀疏值大于</a:t>
            </a:r>
            <a:r>
              <a:rPr lang="en-US" altLang="zh-CN" sz="1600" b="1" dirty="0"/>
              <a:t>95</a:t>
            </a:r>
            <a:r>
              <a:rPr lang="zh-CN" altLang="en-US" sz="1600" b="1" dirty="0"/>
              <a:t>，</a:t>
            </a:r>
            <a:r>
              <a:rPr lang="zh-CN" altLang="en-US" sz="1600" b="1" dirty="0">
                <a:solidFill>
                  <a:srgbClr val="FF0000"/>
                </a:solidFill>
              </a:rPr>
              <a:t>因此它们都是稀疏属性。</a:t>
            </a:r>
            <a:endParaRPr lang="en-US" altLang="zh-CN" sz="1600" b="1" dirty="0">
              <a:solidFill>
                <a:srgbClr val="FF0000"/>
              </a:solidFill>
            </a:endParaRPr>
          </a:p>
          <a:p>
            <a:r>
              <a:rPr lang="zh-CN" altLang="en-US" sz="1600" b="1" dirty="0"/>
              <a:t>（</a:t>
            </a:r>
            <a:r>
              <a:rPr lang="en-US" altLang="zh-CN" sz="1600" b="1" dirty="0"/>
              <a:t>2</a:t>
            </a:r>
            <a:r>
              <a:rPr lang="zh-CN" altLang="en-US" sz="1600" b="1" dirty="0"/>
              <a:t>）依据专家经验，属性方差阈值设定为</a:t>
            </a:r>
            <a:r>
              <a:rPr lang="en-US" altLang="zh-CN" sz="1600" b="1" dirty="0"/>
              <a:t>0.01</a:t>
            </a:r>
            <a:r>
              <a:rPr lang="zh-CN" altLang="en-US" sz="1600" b="1" dirty="0"/>
              <a:t>，从右图中可看出</a:t>
            </a:r>
            <a:r>
              <a:rPr lang="zh-CN" altLang="en-US" sz="1600" b="1" dirty="0">
                <a:solidFill>
                  <a:srgbClr val="FF0000"/>
                </a:solidFill>
              </a:rPr>
              <a:t>所有连续属性方差都大于</a:t>
            </a:r>
            <a:r>
              <a:rPr lang="en-US" altLang="zh-CN" sz="1600" b="1" dirty="0">
                <a:solidFill>
                  <a:srgbClr val="FF0000"/>
                </a:solidFill>
              </a:rPr>
              <a:t>0.01</a:t>
            </a:r>
            <a:r>
              <a:rPr lang="zh-CN" altLang="en-US" sz="1600" b="1" dirty="0"/>
              <a:t>，因此保留全部的连续属性。稀疏属性分析后，保留了</a:t>
            </a:r>
            <a:r>
              <a:rPr lang="en-US" altLang="zh-CN" sz="1600" b="1" dirty="0"/>
              <a:t>25</a:t>
            </a:r>
            <a:r>
              <a:rPr lang="zh-CN" altLang="en-US" sz="1600" b="1" dirty="0"/>
              <a:t>个属性。</a:t>
            </a:r>
          </a:p>
        </p:txBody>
      </p:sp>
      <p:sp>
        <p:nvSpPr>
          <p:cNvPr id="2" name="标题 1"/>
          <p:cNvSpPr>
            <a:spLocks noGrp="1"/>
          </p:cNvSpPr>
          <p:nvPr>
            <p:ph type="title"/>
          </p:nvPr>
        </p:nvSpPr>
        <p:spPr>
          <a:xfrm>
            <a:off x="863953" y="79342"/>
            <a:ext cx="8229600" cy="687846"/>
          </a:xfrm>
        </p:spPr>
        <p:txBody>
          <a:bodyPr>
            <a:noAutofit/>
          </a:bodyPr>
          <a:lstStyle/>
          <a:p>
            <a:pPr lvl="0"/>
            <a:r>
              <a:rPr lang="zh-CN" altLang="en-US" sz="2400" dirty="0"/>
              <a:t>稀疏属性分析</a:t>
            </a:r>
            <a:r>
              <a:rPr lang="en-US" altLang="zh-CN" sz="2400" dirty="0"/>
              <a:t>——</a:t>
            </a:r>
            <a:r>
              <a:rPr lang="zh-CN" altLang="en-US" sz="2400" dirty="0">
                <a:solidFill>
                  <a:srgbClr val="FF0000"/>
                </a:solidFill>
              </a:rPr>
              <a:t>蠕变性能数据</a:t>
            </a:r>
          </a:p>
        </p:txBody>
      </p:sp>
      <p:sp>
        <p:nvSpPr>
          <p:cNvPr id="7" name="文本框 4"/>
          <p:cNvSpPr txBox="1">
            <a:spLocks noChangeArrowheads="1"/>
          </p:cNvSpPr>
          <p:nvPr/>
        </p:nvSpPr>
        <p:spPr bwMode="auto">
          <a:xfrm>
            <a:off x="14215" y="737088"/>
            <a:ext cx="8875712"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457200" defTabSz="0" latinLnBrk="1">
              <a:spcBef>
                <a:spcPct val="20000"/>
              </a:spcBef>
              <a:buBlip>
                <a:blip r:embed="rId5"/>
              </a:buBlip>
              <a:defRPr sz="2800">
                <a:solidFill>
                  <a:schemeClr val="tx1"/>
                </a:solidFill>
                <a:latin typeface="华文新魏" panose="02010800040101010101" pitchFamily="2" charset="-122"/>
                <a:ea typeface="华文新魏" panose="02010800040101010101" pitchFamily="2" charset="-122"/>
                <a:sym typeface="仿宋_GB2312"/>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9pPr>
          </a:lstStyle>
          <a:p>
            <a:pPr eaLnBrk="1" hangingPunct="1">
              <a:spcBef>
                <a:spcPct val="0"/>
              </a:spcBef>
              <a:buFontTx/>
              <a:buNone/>
            </a:pPr>
            <a:r>
              <a:rPr lang="zh-CN" altLang="en-US" sz="1800" b="1" dirty="0"/>
              <a:t>目的：</a:t>
            </a:r>
            <a:r>
              <a:rPr lang="zh-CN" altLang="en-US" sz="1800" dirty="0">
                <a:latin typeface="Calibri" panose="020F0502020204030204" charset="0"/>
                <a:ea typeface="宋体" panose="02010600030101010101" pitchFamily="2" charset="-122"/>
              </a:rPr>
              <a:t>可以过滤一些稀疏属性，使得各个属性值的分布尽可能均匀，从而为后续的数据分析提供良好质量的数据，提高机器学习的预测精度。</a:t>
            </a:r>
            <a:endParaRPr lang="en-US" altLang="zh-CN" sz="1800" dirty="0">
              <a:latin typeface="Calibri" panose="020F0502020204030204" charset="0"/>
              <a:ea typeface="宋体" panose="02010600030101010101" pitchFamily="2" charset="-122"/>
            </a:endParaRPr>
          </a:p>
          <a:p>
            <a:pPr>
              <a:spcBef>
                <a:spcPct val="0"/>
              </a:spcBef>
              <a:buNone/>
            </a:pPr>
            <a:r>
              <a:rPr lang="zh-CN" altLang="en-US" sz="1800" b="1" dirty="0"/>
              <a:t>方法：</a:t>
            </a:r>
            <a:r>
              <a:rPr lang="zh-CN" altLang="en-US" sz="1800" dirty="0">
                <a:latin typeface="Calibri" panose="020F0502020204030204" charset="0"/>
                <a:ea typeface="宋体" panose="02010600030101010101" pitchFamily="2" charset="-122"/>
              </a:rPr>
              <a:t>对</a:t>
            </a:r>
            <a:r>
              <a:rPr lang="zh-CN" altLang="en-US" sz="1800" dirty="0">
                <a:solidFill>
                  <a:srgbClr val="FF0000"/>
                </a:solidFill>
                <a:latin typeface="Calibri" panose="020F0502020204030204" charset="0"/>
                <a:ea typeface="宋体" panose="02010600030101010101" pitchFamily="2" charset="-122"/>
              </a:rPr>
              <a:t>样本数量为</a:t>
            </a:r>
            <a:r>
              <a:rPr lang="en-US" altLang="zh-CN" sz="1800" dirty="0">
                <a:solidFill>
                  <a:srgbClr val="FF0000"/>
                </a:solidFill>
                <a:latin typeface="Calibri" panose="020F0502020204030204" charset="0"/>
                <a:ea typeface="宋体" panose="02010600030101010101" pitchFamily="2" charset="-122"/>
              </a:rPr>
              <a:t>78</a:t>
            </a:r>
            <a:r>
              <a:rPr lang="zh-CN" altLang="en-US" sz="1800" dirty="0">
                <a:solidFill>
                  <a:srgbClr val="FF0000"/>
                </a:solidFill>
                <a:latin typeface="Calibri" panose="020F0502020204030204" charset="0"/>
                <a:ea typeface="宋体" panose="02010600030101010101" pitchFamily="2" charset="-122"/>
              </a:rPr>
              <a:t>条，描述因子个数为</a:t>
            </a:r>
            <a:r>
              <a:rPr lang="en-US" altLang="zh-CN" sz="1800" dirty="0">
                <a:solidFill>
                  <a:srgbClr val="FF0000"/>
                </a:solidFill>
                <a:latin typeface="Calibri" panose="020F0502020204030204" charset="0"/>
                <a:ea typeface="宋体" panose="02010600030101010101" pitchFamily="2" charset="-122"/>
              </a:rPr>
              <a:t>27</a:t>
            </a:r>
            <a:r>
              <a:rPr lang="zh-CN" altLang="en-US" sz="1800" dirty="0">
                <a:solidFill>
                  <a:srgbClr val="FF0000"/>
                </a:solidFill>
                <a:latin typeface="Calibri" panose="020F0502020204030204" charset="0"/>
                <a:ea typeface="宋体" panose="02010600030101010101" pitchFamily="2" charset="-122"/>
              </a:rPr>
              <a:t>个</a:t>
            </a:r>
            <a:r>
              <a:rPr lang="zh-CN" altLang="en-US" sz="1800" dirty="0">
                <a:latin typeface="Calibri" panose="020F0502020204030204" charset="0"/>
                <a:ea typeface="宋体" panose="02010600030101010101" pitchFamily="2" charset="-122"/>
              </a:rPr>
              <a:t>的蠕变性能数据进行了稀疏属性分析。稀疏属性指的是当属性值为离散值时比如</a:t>
            </a:r>
            <a:r>
              <a:rPr lang="en-US" altLang="zh-CN" sz="1800" dirty="0">
                <a:latin typeface="Calibri" panose="020F0502020204030204" charset="0"/>
                <a:ea typeface="宋体" panose="02010600030101010101" pitchFamily="2" charset="-122"/>
              </a:rPr>
              <a:t>0,1</a:t>
            </a:r>
            <a:r>
              <a:rPr lang="zh-CN" altLang="en-US" sz="1800" dirty="0">
                <a:latin typeface="Calibri" panose="020F0502020204030204" charset="0"/>
                <a:ea typeface="宋体" panose="02010600030101010101" pitchFamily="2" charset="-122"/>
              </a:rPr>
              <a:t>，如果其中某个离散值的数量超过总数量的</a:t>
            </a:r>
            <a:r>
              <a:rPr lang="en-US" altLang="zh-CN" sz="1800" dirty="0">
                <a:latin typeface="Calibri" panose="020F0502020204030204" charset="0"/>
                <a:ea typeface="宋体" panose="02010600030101010101" pitchFamily="2" charset="-122"/>
              </a:rPr>
              <a:t>95%</a:t>
            </a:r>
            <a:r>
              <a:rPr lang="zh-CN" altLang="en-US" sz="1800" dirty="0">
                <a:latin typeface="Calibri" panose="020F0502020204030204" charset="0"/>
                <a:ea typeface="宋体" panose="02010600030101010101" pitchFamily="2" charset="-122"/>
              </a:rPr>
              <a:t>，说明该离散值对应的属性为稀疏属性；当属性值为连续值时，如果属性值的方差小于给定阈值时，也说明该属性为稀疏属性。</a:t>
            </a:r>
          </a:p>
        </p:txBody>
      </p:sp>
      <p:cxnSp>
        <p:nvCxnSpPr>
          <p:cNvPr id="6" name="直接连接符 5"/>
          <p:cNvCxnSpPr/>
          <p:nvPr/>
        </p:nvCxnSpPr>
        <p:spPr>
          <a:xfrm>
            <a:off x="3995936" y="2414079"/>
            <a:ext cx="20053" cy="2650924"/>
          </a:xfrm>
          <a:prstGeom prst="line">
            <a:avLst/>
          </a:prstGeom>
          <a:ln w="28575">
            <a:solidFill>
              <a:schemeClr val="accent2">
                <a:lumMod val="60000"/>
                <a:lumOff val="40000"/>
              </a:schemeClr>
            </a:solidFill>
            <a:prstDash val="dash"/>
            <a:tailEnd type="none"/>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4064374" y="2539519"/>
            <a:ext cx="382160" cy="678151"/>
          </a:xfrm>
          <a:prstGeom prst="rect">
            <a:avLst/>
          </a:prstGeom>
          <a:noFill/>
        </p:spPr>
        <p:txBody>
          <a:bodyPr vert="eaVert" wrap="square" rtlCol="0">
            <a:spAutoFit/>
          </a:bodyPr>
          <a:lstStyle/>
          <a:p>
            <a:r>
              <a:rPr lang="zh-CN" altLang="en-US" sz="1200" b="1" dirty="0">
                <a:solidFill>
                  <a:srgbClr val="FF0000"/>
                </a:solidFill>
              </a:rPr>
              <a:t>阈值</a:t>
            </a:r>
            <a:r>
              <a:rPr lang="en-US" altLang="zh-CN" sz="1200" b="1" dirty="0">
                <a:solidFill>
                  <a:srgbClr val="FF0000"/>
                </a:solidFill>
              </a:rPr>
              <a:t>-95</a:t>
            </a:r>
            <a:endParaRPr lang="zh-CN" altLang="en-US" sz="1200" b="1" dirty="0">
              <a:solidFill>
                <a:srgbClr val="FF0000"/>
              </a:solidFill>
            </a:endParaRPr>
          </a:p>
        </p:txBody>
      </p:sp>
      <p:cxnSp>
        <p:nvCxnSpPr>
          <p:cNvPr id="18" name="直接连接符 17"/>
          <p:cNvCxnSpPr/>
          <p:nvPr/>
        </p:nvCxnSpPr>
        <p:spPr>
          <a:xfrm>
            <a:off x="5209395" y="2402310"/>
            <a:ext cx="0" cy="2754882"/>
          </a:xfrm>
          <a:prstGeom prst="line">
            <a:avLst/>
          </a:prstGeom>
          <a:ln w="28575">
            <a:solidFill>
              <a:schemeClr val="accent6">
                <a:lumMod val="75000"/>
              </a:schemeClr>
            </a:solidFill>
            <a:prstDash val="dash"/>
            <a:tailEnd type="none"/>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5889992" y="2547941"/>
            <a:ext cx="369332" cy="717153"/>
          </a:xfrm>
          <a:prstGeom prst="rect">
            <a:avLst/>
          </a:prstGeom>
          <a:noFill/>
        </p:spPr>
        <p:txBody>
          <a:bodyPr vert="eaVert" wrap="square" rtlCol="0">
            <a:spAutoFit/>
          </a:bodyPr>
          <a:lstStyle/>
          <a:p>
            <a:r>
              <a:rPr lang="zh-CN" altLang="en-US" sz="1200" b="1" dirty="0">
                <a:solidFill>
                  <a:srgbClr val="FF0000"/>
                </a:solidFill>
              </a:rPr>
              <a:t>阈值</a:t>
            </a:r>
            <a:r>
              <a:rPr lang="en-US" altLang="zh-CN" sz="1200" b="1" dirty="0">
                <a:solidFill>
                  <a:srgbClr val="FF0000"/>
                </a:solidFill>
              </a:rPr>
              <a:t>-0.01</a:t>
            </a:r>
            <a:endParaRPr lang="zh-CN" altLang="en-US" sz="1200" b="1" dirty="0">
              <a:solidFill>
                <a:srgbClr val="FF0000"/>
              </a:solidFill>
            </a:endParaRPr>
          </a:p>
        </p:txBody>
      </p:sp>
      <p:sp>
        <p:nvSpPr>
          <p:cNvPr id="24" name="矩形 23"/>
          <p:cNvSpPr/>
          <p:nvPr/>
        </p:nvSpPr>
        <p:spPr>
          <a:xfrm>
            <a:off x="289622" y="5396439"/>
            <a:ext cx="8614321" cy="1306118"/>
          </a:xfrm>
          <a:prstGeom prst="rect">
            <a:avLst/>
          </a:prstGeom>
          <a:no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0878011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图片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5451" y="2534551"/>
            <a:ext cx="3943817" cy="2846407"/>
          </a:xfrm>
          <a:prstGeom prst="rect">
            <a:avLst/>
          </a:prstGeom>
        </p:spPr>
      </p:pic>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24053" y="1679803"/>
            <a:ext cx="4094560" cy="4191895"/>
          </a:xfrm>
          <a:prstGeom prst="rect">
            <a:avLst/>
          </a:prstGeom>
        </p:spPr>
      </p:pic>
      <p:sp>
        <p:nvSpPr>
          <p:cNvPr id="2" name="标题 1"/>
          <p:cNvSpPr>
            <a:spLocks noGrp="1"/>
          </p:cNvSpPr>
          <p:nvPr>
            <p:ph type="title"/>
          </p:nvPr>
        </p:nvSpPr>
        <p:spPr>
          <a:xfrm>
            <a:off x="863953" y="79342"/>
            <a:ext cx="8229600" cy="687846"/>
          </a:xfrm>
        </p:spPr>
        <p:txBody>
          <a:bodyPr>
            <a:noAutofit/>
          </a:bodyPr>
          <a:lstStyle/>
          <a:p>
            <a:pPr lvl="0"/>
            <a:r>
              <a:rPr lang="zh-CN" altLang="en-US" sz="2400" dirty="0"/>
              <a:t>相关属性分析</a:t>
            </a:r>
            <a:r>
              <a:rPr lang="en-US" altLang="zh-CN" sz="2400" dirty="0"/>
              <a:t>——</a:t>
            </a:r>
            <a:r>
              <a:rPr lang="zh-CN" altLang="en-US" sz="2400" dirty="0">
                <a:solidFill>
                  <a:srgbClr val="FF0000"/>
                </a:solidFill>
              </a:rPr>
              <a:t>蠕变性能数据</a:t>
            </a:r>
          </a:p>
        </p:txBody>
      </p:sp>
      <p:sp>
        <p:nvSpPr>
          <p:cNvPr id="7" name="文本框 4"/>
          <p:cNvSpPr txBox="1">
            <a:spLocks noChangeArrowheads="1"/>
          </p:cNvSpPr>
          <p:nvPr/>
        </p:nvSpPr>
        <p:spPr bwMode="auto">
          <a:xfrm>
            <a:off x="12529" y="735653"/>
            <a:ext cx="8875712"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457200" defTabSz="0" latinLnBrk="1">
              <a:spcBef>
                <a:spcPct val="20000"/>
              </a:spcBef>
              <a:buBlip>
                <a:blip r:embed="rId5"/>
              </a:buBlip>
              <a:defRPr sz="2800">
                <a:solidFill>
                  <a:schemeClr val="tx1"/>
                </a:solidFill>
                <a:latin typeface="华文新魏" panose="02010800040101010101" pitchFamily="2" charset="-122"/>
                <a:ea typeface="华文新魏" panose="02010800040101010101" pitchFamily="2" charset="-122"/>
                <a:sym typeface="仿宋_GB2312"/>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9pPr>
          </a:lstStyle>
          <a:p>
            <a:pPr eaLnBrk="1" hangingPunct="1">
              <a:spcBef>
                <a:spcPct val="0"/>
              </a:spcBef>
              <a:buFontTx/>
              <a:buNone/>
            </a:pPr>
            <a:r>
              <a:rPr lang="zh-CN" altLang="en-US" sz="1800" b="1" dirty="0"/>
              <a:t>目的：</a:t>
            </a:r>
            <a:r>
              <a:rPr lang="zh-CN" altLang="en-US" sz="1800" dirty="0">
                <a:latin typeface="Calibri" panose="020F0502020204030204" charset="0"/>
                <a:ea typeface="宋体" panose="02010600030101010101" pitchFamily="2" charset="-122"/>
              </a:rPr>
              <a:t>可以过滤无关或弱相关的属性，保留最相关的属性，使得条件属性与决策属性之间的相关性较强，从而为后续的数据分析提供良好质量的数据，提高机器学习的预测精度。</a:t>
            </a:r>
            <a:endParaRPr lang="en-US" altLang="zh-CN" sz="1800" dirty="0">
              <a:latin typeface="Calibri" panose="020F0502020204030204" charset="0"/>
              <a:ea typeface="宋体" panose="02010600030101010101" pitchFamily="2" charset="-122"/>
            </a:endParaRPr>
          </a:p>
          <a:p>
            <a:pPr eaLnBrk="1" hangingPunct="1">
              <a:spcBef>
                <a:spcPct val="0"/>
              </a:spcBef>
              <a:buNone/>
            </a:pPr>
            <a:r>
              <a:rPr lang="zh-CN" altLang="en-US" sz="1800" b="1" dirty="0"/>
              <a:t>方法：</a:t>
            </a:r>
            <a:r>
              <a:rPr lang="zh-CN" altLang="en-US" sz="1800" dirty="0">
                <a:latin typeface="Calibri" panose="020F0502020204030204" charset="0"/>
                <a:ea typeface="宋体" panose="02010600030101010101" pitchFamily="2" charset="-122"/>
              </a:rPr>
              <a:t>对样本数量为</a:t>
            </a:r>
            <a:r>
              <a:rPr lang="en-US" altLang="zh-CN" sz="1800" dirty="0">
                <a:latin typeface="Calibri" panose="020F0502020204030204" charset="0"/>
                <a:ea typeface="宋体" panose="02010600030101010101" pitchFamily="2" charset="-122"/>
              </a:rPr>
              <a:t>78</a:t>
            </a:r>
            <a:r>
              <a:rPr lang="zh-CN" altLang="en-US" sz="1800" dirty="0">
                <a:latin typeface="Calibri" panose="020F0502020204030204" charset="0"/>
                <a:ea typeface="宋体" panose="02010600030101010101" pitchFamily="2" charset="-122"/>
              </a:rPr>
              <a:t>条，描述因子个数为</a:t>
            </a:r>
            <a:r>
              <a:rPr lang="en-US" altLang="zh-CN" sz="1800" dirty="0">
                <a:latin typeface="Calibri" panose="020F0502020204030204" charset="0"/>
                <a:ea typeface="宋体" panose="02010600030101010101" pitchFamily="2" charset="-122"/>
              </a:rPr>
              <a:t>25</a:t>
            </a:r>
            <a:r>
              <a:rPr lang="zh-CN" altLang="en-US" sz="1800" dirty="0">
                <a:latin typeface="Calibri" panose="020F0502020204030204" charset="0"/>
                <a:ea typeface="宋体" panose="02010600030101010101" pitchFamily="2" charset="-122"/>
              </a:rPr>
              <a:t>个的蠕变性能数据进行了相关性分析。其中，红色表示</a:t>
            </a:r>
            <a:r>
              <a:rPr lang="zh-CN" altLang="en-US" sz="1800" dirty="0">
                <a:solidFill>
                  <a:srgbClr val="FF0000"/>
                </a:solidFill>
                <a:latin typeface="Calibri" panose="020F0502020204030204" charset="0"/>
                <a:ea typeface="宋体" panose="02010600030101010101" pitchFamily="2" charset="-122"/>
              </a:rPr>
              <a:t>负相关</a:t>
            </a:r>
            <a:r>
              <a:rPr lang="zh-CN" altLang="en-US" sz="1800" dirty="0">
                <a:solidFill>
                  <a:srgbClr val="0070C0"/>
                </a:solidFill>
                <a:latin typeface="Calibri" panose="020F0502020204030204" charset="0"/>
                <a:ea typeface="宋体" panose="02010600030101010101" pitchFamily="2" charset="-122"/>
              </a:rPr>
              <a:t>，</a:t>
            </a:r>
            <a:r>
              <a:rPr lang="zh-CN" altLang="en-US" sz="1800" dirty="0">
                <a:latin typeface="Calibri" panose="020F0502020204030204" charset="0"/>
                <a:ea typeface="宋体" panose="02010600030101010101" pitchFamily="2" charset="-122"/>
              </a:rPr>
              <a:t>蓝色表示</a:t>
            </a:r>
            <a:r>
              <a:rPr lang="zh-CN" altLang="en-US" sz="1800" dirty="0">
                <a:solidFill>
                  <a:srgbClr val="0033CC"/>
                </a:solidFill>
                <a:latin typeface="Calibri" panose="020F0502020204030204" charset="0"/>
                <a:ea typeface="宋体" panose="02010600030101010101" pitchFamily="2" charset="-122"/>
              </a:rPr>
              <a:t>正相关</a:t>
            </a:r>
            <a:r>
              <a:rPr lang="zh-CN" altLang="en-US" sz="1800" dirty="0">
                <a:latin typeface="Calibri" panose="020F0502020204030204" charset="0"/>
                <a:ea typeface="宋体" panose="02010600030101010101" pitchFamily="2" charset="-122"/>
              </a:rPr>
              <a:t>，颜色越深，相关性越强。</a:t>
            </a:r>
          </a:p>
        </p:txBody>
      </p:sp>
      <p:sp>
        <p:nvSpPr>
          <p:cNvPr id="9" name="文本框 8"/>
          <p:cNvSpPr txBox="1"/>
          <p:nvPr/>
        </p:nvSpPr>
        <p:spPr>
          <a:xfrm>
            <a:off x="4381599" y="2358456"/>
            <a:ext cx="830997" cy="3039510"/>
          </a:xfrm>
          <a:prstGeom prst="rect">
            <a:avLst/>
          </a:prstGeom>
          <a:noFill/>
        </p:spPr>
        <p:txBody>
          <a:bodyPr vert="eaVert" wrap="square" rtlCol="0">
            <a:spAutoFit/>
          </a:bodyPr>
          <a:lstStyle/>
          <a:p>
            <a:pPr algn="ctr"/>
            <a:r>
              <a:rPr lang="zh-CN" altLang="en-US" sz="1400" b="1" dirty="0">
                <a:solidFill>
                  <a:srgbClr val="FF0000"/>
                </a:solidFill>
              </a:rPr>
              <a:t>属性与属性之间的相关系数、属性与蠕变寿命之间的相关系数分析图</a:t>
            </a:r>
          </a:p>
          <a:p>
            <a:pPr algn="ctr"/>
            <a:endParaRPr lang="zh-CN" altLang="en-US" sz="1400" dirty="0"/>
          </a:p>
        </p:txBody>
      </p:sp>
      <p:sp>
        <p:nvSpPr>
          <p:cNvPr id="10" name="文本框 9"/>
          <p:cNvSpPr txBox="1"/>
          <p:nvPr/>
        </p:nvSpPr>
        <p:spPr>
          <a:xfrm>
            <a:off x="37566" y="2424568"/>
            <a:ext cx="615553" cy="2935058"/>
          </a:xfrm>
          <a:prstGeom prst="rect">
            <a:avLst/>
          </a:prstGeom>
          <a:noFill/>
        </p:spPr>
        <p:txBody>
          <a:bodyPr vert="eaVert" wrap="square" rtlCol="0">
            <a:spAutoFit/>
          </a:bodyPr>
          <a:lstStyle/>
          <a:p>
            <a:r>
              <a:rPr lang="zh-CN" altLang="en-US" sz="1400" b="1" dirty="0">
                <a:solidFill>
                  <a:srgbClr val="FF0000"/>
                </a:solidFill>
              </a:rPr>
              <a:t>条件属性与决策属性之间的相关系数</a:t>
            </a:r>
          </a:p>
          <a:p>
            <a:endParaRPr lang="zh-CN" altLang="en-US" sz="1400" dirty="0"/>
          </a:p>
        </p:txBody>
      </p:sp>
      <p:grpSp>
        <p:nvGrpSpPr>
          <p:cNvPr id="12" name="组合 11"/>
          <p:cNvGrpSpPr/>
          <p:nvPr/>
        </p:nvGrpSpPr>
        <p:grpSpPr>
          <a:xfrm>
            <a:off x="225386" y="5502957"/>
            <a:ext cx="8868167" cy="1200331"/>
            <a:chOff x="271416" y="5531595"/>
            <a:chExt cx="8868167" cy="1189964"/>
          </a:xfrm>
        </p:grpSpPr>
        <p:sp>
          <p:nvSpPr>
            <p:cNvPr id="8" name="矩形 7"/>
            <p:cNvSpPr/>
            <p:nvPr/>
          </p:nvSpPr>
          <p:spPr>
            <a:xfrm>
              <a:off x="271417" y="5531597"/>
              <a:ext cx="8817720" cy="1189962"/>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271416" y="5531595"/>
              <a:ext cx="8868167" cy="1189962"/>
            </a:xfrm>
            <a:prstGeom prst="rect">
              <a:avLst/>
            </a:prstGeom>
            <a:noFill/>
          </p:spPr>
          <p:txBody>
            <a:bodyPr wrap="square" rtlCol="0">
              <a:spAutoFit/>
            </a:bodyPr>
            <a:lstStyle/>
            <a:p>
              <a:r>
                <a:rPr lang="zh-CN" altLang="en-US" sz="1600" b="1" dirty="0"/>
                <a:t>相关属性分析结论：</a:t>
              </a:r>
              <a:endParaRPr lang="en-US" altLang="zh-CN" sz="1600" b="1" dirty="0"/>
            </a:p>
            <a:p>
              <a:r>
                <a:rPr lang="zh-CN" altLang="en-US" sz="1400" b="1" dirty="0"/>
                <a:t>（</a:t>
              </a:r>
              <a:r>
                <a:rPr lang="en-US" altLang="zh-CN" sz="1400" b="1" dirty="0"/>
                <a:t>1</a:t>
              </a:r>
              <a:r>
                <a:rPr lang="zh-CN" altLang="en-US" sz="1400" b="1" dirty="0"/>
                <a:t>）依据专家经验，相关系数阈值设定为</a:t>
              </a:r>
              <a:r>
                <a:rPr lang="en-US" altLang="zh-CN" sz="1400" b="1" dirty="0"/>
                <a:t>0.02</a:t>
              </a:r>
              <a:r>
                <a:rPr lang="zh-CN" altLang="en-US" sz="1400" b="1" dirty="0"/>
                <a:t>，从左图可以看出，所有的蠕变属性</a:t>
              </a:r>
              <a:r>
                <a:rPr lang="zh-CN" altLang="en-US" sz="1400" b="1" dirty="0">
                  <a:solidFill>
                    <a:srgbClr val="FF0000"/>
                  </a:solidFill>
                </a:rPr>
                <a:t>（</a:t>
              </a:r>
              <a:r>
                <a:rPr lang="en-US" altLang="zh-CN" sz="1400" b="1" dirty="0">
                  <a:solidFill>
                    <a:srgbClr val="FF0000"/>
                  </a:solidFill>
                </a:rPr>
                <a:t>25</a:t>
              </a:r>
              <a:r>
                <a:rPr lang="zh-CN" altLang="en-US" sz="1400" b="1" dirty="0">
                  <a:solidFill>
                    <a:srgbClr val="FF0000"/>
                  </a:solidFill>
                </a:rPr>
                <a:t>个</a:t>
              </a:r>
              <a:r>
                <a:rPr lang="zh-CN" altLang="en-US" sz="1400" b="1" dirty="0"/>
                <a:t>）与决策属性（蠕变断裂寿命）之间的相关系数都大于</a:t>
              </a:r>
              <a:r>
                <a:rPr lang="en-US" altLang="zh-CN" sz="1400" b="1" dirty="0"/>
                <a:t>0.02</a:t>
              </a:r>
              <a:r>
                <a:rPr lang="zh-CN" altLang="en-US" sz="1400" b="1" dirty="0"/>
                <a:t>，</a:t>
              </a:r>
              <a:r>
                <a:rPr lang="zh-CN" altLang="en-US" sz="1400" b="1" dirty="0">
                  <a:solidFill>
                    <a:srgbClr val="FF0000"/>
                  </a:solidFill>
                </a:rPr>
                <a:t>因此保留了全部属性</a:t>
              </a:r>
              <a:r>
                <a:rPr lang="zh-CN" altLang="en-US" sz="1400" b="1" dirty="0"/>
                <a:t>。</a:t>
              </a:r>
              <a:endParaRPr lang="en-US" altLang="zh-CN" sz="1400" b="1" dirty="0"/>
            </a:p>
            <a:p>
              <a:r>
                <a:rPr lang="zh-CN" altLang="en-US" sz="1400" b="1" dirty="0"/>
                <a:t>（</a:t>
              </a:r>
              <a:r>
                <a:rPr lang="en-US" altLang="zh-CN" sz="1400" b="1" dirty="0"/>
                <a:t>2</a:t>
              </a:r>
              <a:r>
                <a:rPr lang="zh-CN" altLang="en-US" sz="1400" b="1" dirty="0"/>
                <a:t>）从右图看出条件属性与条件属性之间也存在较强的相关性，称之为冗余性，</a:t>
              </a:r>
              <a:r>
                <a:rPr lang="zh-CN" altLang="en-US" sz="1400" b="1" dirty="0">
                  <a:solidFill>
                    <a:srgbClr val="FF0000"/>
                  </a:solidFill>
                </a:rPr>
                <a:t>因此接下来需要考虑消除属性之间的冗余性。</a:t>
              </a:r>
            </a:p>
          </p:txBody>
        </p:sp>
      </p:grpSp>
      <p:sp>
        <p:nvSpPr>
          <p:cNvPr id="18" name="文本框 17"/>
          <p:cNvSpPr txBox="1"/>
          <p:nvPr/>
        </p:nvSpPr>
        <p:spPr>
          <a:xfrm>
            <a:off x="2821751" y="2684626"/>
            <a:ext cx="1305905" cy="369332"/>
          </a:xfrm>
          <a:prstGeom prst="rect">
            <a:avLst/>
          </a:prstGeom>
          <a:noFill/>
        </p:spPr>
        <p:txBody>
          <a:bodyPr wrap="square" rtlCol="0">
            <a:spAutoFit/>
          </a:bodyPr>
          <a:lstStyle/>
          <a:p>
            <a:r>
              <a:rPr lang="zh-CN" altLang="en-US" b="1" dirty="0">
                <a:solidFill>
                  <a:srgbClr val="FF0000"/>
                </a:solidFill>
              </a:rPr>
              <a:t>阈值：</a:t>
            </a:r>
            <a:r>
              <a:rPr lang="en-US" altLang="zh-CN" b="1" dirty="0">
                <a:solidFill>
                  <a:srgbClr val="FF0000"/>
                </a:solidFill>
              </a:rPr>
              <a:t>0.02</a:t>
            </a:r>
            <a:endParaRPr lang="zh-CN" altLang="en-US" b="1" dirty="0">
              <a:solidFill>
                <a:srgbClr val="FF0000"/>
              </a:solidFill>
            </a:endParaRPr>
          </a:p>
        </p:txBody>
      </p:sp>
      <p:cxnSp>
        <p:nvCxnSpPr>
          <p:cNvPr id="19" name="直接连接符 18"/>
          <p:cNvCxnSpPr/>
          <p:nvPr/>
        </p:nvCxnSpPr>
        <p:spPr>
          <a:xfrm>
            <a:off x="1255346" y="2570553"/>
            <a:ext cx="37458" cy="2505449"/>
          </a:xfrm>
          <a:prstGeom prst="line">
            <a:avLst/>
          </a:prstGeom>
          <a:ln w="28575">
            <a:solidFill>
              <a:schemeClr val="accent2">
                <a:lumMod val="60000"/>
                <a:lumOff val="40000"/>
              </a:schemeClr>
            </a:solidFill>
            <a:prstDash val="dash"/>
            <a:tailEnd type="none"/>
          </a:ln>
        </p:spPr>
        <p:style>
          <a:lnRef idx="1">
            <a:schemeClr val="accent1"/>
          </a:lnRef>
          <a:fillRef idx="0">
            <a:schemeClr val="accent1"/>
          </a:fillRef>
          <a:effectRef idx="0">
            <a:schemeClr val="accent1"/>
          </a:effectRef>
          <a:fontRef idx="minor">
            <a:schemeClr val="tx1"/>
          </a:fontRef>
        </p:style>
      </p:cxnSp>
      <p:grpSp>
        <p:nvGrpSpPr>
          <p:cNvPr id="38" name="组合 37"/>
          <p:cNvGrpSpPr/>
          <p:nvPr/>
        </p:nvGrpSpPr>
        <p:grpSpPr>
          <a:xfrm>
            <a:off x="-5518724" y="5846587"/>
            <a:ext cx="4190151" cy="4685058"/>
            <a:chOff x="315711" y="2143829"/>
            <a:chExt cx="4190151" cy="3356666"/>
          </a:xfrm>
        </p:grpSpPr>
        <p:sp>
          <p:nvSpPr>
            <p:cNvPr id="27" name="矩形 26"/>
            <p:cNvSpPr/>
            <p:nvPr/>
          </p:nvSpPr>
          <p:spPr>
            <a:xfrm>
              <a:off x="330720" y="2143829"/>
              <a:ext cx="4175142" cy="3231506"/>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dirty="0"/>
            </a:p>
          </p:txBody>
        </p:sp>
        <p:sp>
          <p:nvSpPr>
            <p:cNvPr id="28" name="文本框 27"/>
            <p:cNvSpPr txBox="1"/>
            <p:nvPr/>
          </p:nvSpPr>
          <p:spPr>
            <a:xfrm>
              <a:off x="315711" y="3141036"/>
              <a:ext cx="4094560" cy="2359459"/>
            </a:xfrm>
            <a:prstGeom prst="rect">
              <a:avLst/>
            </a:prstGeom>
            <a:noFill/>
          </p:spPr>
          <p:txBody>
            <a:bodyPr wrap="square" rtlCol="0">
              <a:spAutoFit/>
            </a:bodyPr>
            <a:lstStyle/>
            <a:p>
              <a:r>
                <a:rPr lang="zh-CN" altLang="en-US" sz="1600" b="1" dirty="0"/>
                <a:t>结论分析：</a:t>
              </a:r>
              <a:endParaRPr lang="en-US" altLang="zh-CN" sz="1600" b="1" dirty="0"/>
            </a:p>
            <a:p>
              <a:r>
                <a:rPr lang="zh-CN" altLang="en-US" sz="1600" b="1" dirty="0"/>
                <a:t>（</a:t>
              </a:r>
              <a:r>
                <a:rPr lang="en-US" altLang="zh-CN" sz="1600" b="1" dirty="0"/>
                <a:t>1</a:t>
              </a:r>
              <a:r>
                <a:rPr lang="zh-CN" altLang="en-US" sz="1600" b="1" dirty="0"/>
                <a:t>）</a:t>
              </a:r>
              <a:r>
                <a:rPr lang="en-US" altLang="zh-CN" sz="1600" b="1" dirty="0"/>
                <a:t>DL(</a:t>
              </a:r>
              <a:r>
                <a:rPr lang="zh-CN" altLang="en-US" sz="1600" b="1" dirty="0"/>
                <a:t>自扩散</a:t>
              </a:r>
              <a:r>
                <a:rPr lang="en-US" altLang="zh-CN" sz="1600" b="1" dirty="0"/>
                <a:t>)</a:t>
              </a:r>
              <a:r>
                <a:rPr lang="zh-CN" altLang="en-US" sz="1600" b="1" dirty="0"/>
                <a:t>和</a:t>
              </a:r>
              <a:r>
                <a:rPr lang="en-US" altLang="zh-CN" sz="1600" b="1" dirty="0" err="1"/>
                <a:t>c_T</a:t>
              </a:r>
              <a:r>
                <a:rPr lang="en-US" altLang="zh-CN" sz="1600" b="1" dirty="0"/>
                <a:t>(</a:t>
              </a:r>
              <a:r>
                <a:rPr lang="zh-CN" altLang="en-US" sz="1600" b="1" dirty="0"/>
                <a:t>条件温度</a:t>
              </a:r>
              <a:r>
                <a:rPr lang="en-US" altLang="zh-CN" sz="1600" b="1" dirty="0"/>
                <a:t>)</a:t>
              </a:r>
              <a:r>
                <a:rPr lang="zh-CN" altLang="en-US" sz="1600" b="1" dirty="0"/>
                <a:t>的相关系数为</a:t>
              </a:r>
              <a:r>
                <a:rPr lang="en-US" altLang="zh-CN" sz="1600" b="1" dirty="0"/>
                <a:t>0.74</a:t>
              </a:r>
              <a:r>
                <a:rPr lang="zh-CN" altLang="en-US" sz="1600" b="1" dirty="0"/>
                <a:t>，</a:t>
              </a:r>
              <a:r>
                <a:rPr lang="en-US" altLang="zh-CN" sz="1600" b="1" dirty="0"/>
                <a:t> C(</a:t>
              </a:r>
              <a:r>
                <a:rPr lang="zh-CN" altLang="en-US" sz="1600" b="1" dirty="0"/>
                <a:t>碳元素</a:t>
              </a:r>
              <a:r>
                <a:rPr lang="en-US" altLang="zh-CN" sz="1600" b="1" dirty="0"/>
                <a:t>)</a:t>
              </a:r>
              <a:r>
                <a:rPr lang="zh-CN" altLang="en-US" sz="1600" b="1" dirty="0"/>
                <a:t>和</a:t>
              </a:r>
              <a:r>
                <a:rPr lang="en-US" altLang="zh-CN" sz="1600" b="1" dirty="0"/>
                <a:t>B(</a:t>
              </a:r>
              <a:r>
                <a:rPr lang="zh-CN" altLang="en-US" sz="1600" b="1" dirty="0"/>
                <a:t>硼元素</a:t>
              </a:r>
              <a:r>
                <a:rPr lang="en-US" altLang="zh-CN" sz="1600" b="1" dirty="0"/>
                <a:t>)</a:t>
              </a:r>
              <a:r>
                <a:rPr lang="zh-CN" altLang="en-US" sz="1600" b="1" dirty="0"/>
                <a:t>的相关系数为</a:t>
              </a:r>
              <a:r>
                <a:rPr lang="en-US" altLang="zh-CN" sz="1600" b="1" dirty="0"/>
                <a:t>0.94</a:t>
              </a:r>
              <a:r>
                <a:rPr lang="zh-CN" altLang="en-US" sz="1600" b="1" dirty="0"/>
                <a:t>，</a:t>
              </a:r>
              <a:r>
                <a:rPr lang="en-US" altLang="zh-CN" sz="1600" b="1" dirty="0" err="1"/>
                <a:t>Nb</a:t>
              </a:r>
              <a:r>
                <a:rPr lang="en-US" altLang="zh-CN" sz="1600" b="1" dirty="0"/>
                <a:t>(</a:t>
              </a:r>
              <a:r>
                <a:rPr lang="zh-CN" altLang="en-US" sz="1600" b="1" dirty="0"/>
                <a:t>铌元素</a:t>
              </a:r>
              <a:r>
                <a:rPr lang="en-US" altLang="zh-CN" sz="1600" b="1" dirty="0"/>
                <a:t>) </a:t>
              </a:r>
              <a:r>
                <a:rPr lang="zh-CN" altLang="en-US" sz="1600" b="1" dirty="0"/>
                <a:t>和</a:t>
              </a:r>
              <a:r>
                <a:rPr lang="en-US" altLang="zh-CN" sz="1600" b="1" dirty="0"/>
                <a:t>B(</a:t>
              </a:r>
              <a:r>
                <a:rPr lang="zh-CN" altLang="en-US" sz="1600" b="1" dirty="0"/>
                <a:t>硼元素</a:t>
              </a:r>
              <a:r>
                <a:rPr lang="en-US" altLang="zh-CN" sz="1600" b="1" dirty="0"/>
                <a:t>)</a:t>
              </a:r>
              <a:r>
                <a:rPr lang="zh-CN" altLang="en-US" sz="1600" b="1" dirty="0"/>
                <a:t>相关系数为</a:t>
              </a:r>
              <a:r>
                <a:rPr lang="en-US" altLang="zh-CN" sz="1600" b="1" dirty="0"/>
                <a:t>0.84,</a:t>
              </a:r>
              <a:r>
                <a:rPr lang="zh-CN" altLang="en-US" sz="1600" b="1" dirty="0"/>
                <a:t> 还有</a:t>
              </a:r>
              <a:r>
                <a:rPr lang="en-US" altLang="zh-CN" sz="1600" b="1" dirty="0" err="1"/>
                <a:t>p_mf</a:t>
              </a:r>
              <a:r>
                <a:rPr lang="en-US" altLang="zh-CN" sz="1600" b="1" dirty="0"/>
                <a:t>(γ’</a:t>
              </a:r>
              <a:r>
                <a:rPr lang="zh-CN" altLang="en-US" sz="1600" b="1" dirty="0"/>
                <a:t>相摩尔分数</a:t>
              </a:r>
              <a:r>
                <a:rPr lang="en-US" altLang="zh-CN" sz="1600" b="1" dirty="0"/>
                <a:t>)</a:t>
              </a:r>
              <a:r>
                <a:rPr lang="zh-CN" altLang="en-US" sz="1600" b="1" dirty="0"/>
                <a:t>和</a:t>
              </a:r>
              <a:r>
                <a:rPr lang="en-US" altLang="zh-CN" sz="1600" b="1" dirty="0" err="1"/>
                <a:t>Hf</a:t>
              </a:r>
              <a:r>
                <a:rPr lang="en-US" altLang="zh-CN" sz="1600" b="1" dirty="0"/>
                <a:t>(</a:t>
              </a:r>
              <a:r>
                <a:rPr lang="zh-CN" altLang="en-US" sz="1600" b="1" dirty="0"/>
                <a:t>铪元素</a:t>
              </a:r>
              <a:r>
                <a:rPr lang="en-US" altLang="zh-CN" sz="1600" b="1" dirty="0"/>
                <a:t>)</a:t>
              </a:r>
              <a:r>
                <a:rPr lang="zh-CN" altLang="en-US" sz="1600" b="1" dirty="0"/>
                <a:t>相关系数为</a:t>
              </a:r>
              <a:r>
                <a:rPr lang="en-US" altLang="zh-CN" sz="1600" b="1" dirty="0"/>
                <a:t>0.45,</a:t>
              </a:r>
              <a:r>
                <a:rPr lang="zh-CN" altLang="en-US" sz="1600" b="1" dirty="0"/>
                <a:t>它们都是</a:t>
              </a:r>
              <a:r>
                <a:rPr lang="zh-CN" altLang="en-US" sz="1600" b="1" dirty="0">
                  <a:solidFill>
                    <a:srgbClr val="FF0000"/>
                  </a:solidFill>
                </a:rPr>
                <a:t>正相关。</a:t>
              </a:r>
              <a:endParaRPr lang="en-US" altLang="zh-CN" sz="1600" b="1" dirty="0"/>
            </a:p>
            <a:p>
              <a:r>
                <a:rPr lang="zh-CN" altLang="en-US" sz="1600" b="1" dirty="0"/>
                <a:t>（</a:t>
              </a:r>
              <a:r>
                <a:rPr lang="en-US" altLang="zh-CN" sz="1600" b="1" dirty="0"/>
                <a:t>2</a:t>
              </a:r>
              <a:r>
                <a:rPr lang="zh-CN" altLang="en-US" sz="1600" b="1" dirty="0"/>
                <a:t>）</a:t>
              </a:r>
              <a:r>
                <a:rPr lang="en-US" altLang="zh-CN" sz="1600" b="1" dirty="0"/>
                <a:t>G(</a:t>
              </a:r>
              <a:r>
                <a:rPr lang="zh-CN" altLang="en-US" sz="1600" b="1" dirty="0"/>
                <a:t>剪切模量</a:t>
              </a:r>
              <a:r>
                <a:rPr lang="en-US" altLang="zh-CN" sz="1600" b="1" dirty="0"/>
                <a:t>)</a:t>
              </a:r>
              <a:r>
                <a:rPr lang="zh-CN" altLang="en-US" sz="1600" b="1" dirty="0"/>
                <a:t>和</a:t>
              </a:r>
              <a:r>
                <a:rPr lang="en-US" altLang="zh-CN" sz="1600" b="1" dirty="0" err="1"/>
                <a:t>c_T</a:t>
              </a:r>
              <a:r>
                <a:rPr lang="en-US" altLang="zh-CN" sz="1600" b="1" dirty="0"/>
                <a:t>(</a:t>
              </a:r>
              <a:r>
                <a:rPr lang="zh-CN" altLang="en-US" sz="1600" b="1" dirty="0"/>
                <a:t>固溶时间</a:t>
              </a:r>
              <a:r>
                <a:rPr lang="en-US" altLang="zh-CN" sz="1600" b="1" dirty="0"/>
                <a:t>)</a:t>
              </a:r>
              <a:r>
                <a:rPr lang="zh-CN" altLang="en-US" sz="1600" b="1" dirty="0"/>
                <a:t>的相关系数为</a:t>
              </a:r>
              <a:r>
                <a:rPr lang="en-US" altLang="zh-CN" sz="1600" b="1" dirty="0"/>
                <a:t>-0.61</a:t>
              </a:r>
              <a:r>
                <a:rPr lang="zh-CN" altLang="en-US" sz="1600" b="1" dirty="0"/>
                <a:t>，</a:t>
              </a:r>
              <a:r>
                <a:rPr lang="en-US" altLang="zh-CN" sz="1600" b="1" dirty="0"/>
                <a:t> life(</a:t>
              </a:r>
              <a:r>
                <a:rPr lang="zh-CN" altLang="en-US" sz="1600" b="1" dirty="0"/>
                <a:t>蠕变寿命</a:t>
              </a:r>
              <a:r>
                <a:rPr lang="en-US" altLang="zh-CN" sz="1600" b="1" dirty="0"/>
                <a:t>)</a:t>
              </a:r>
              <a:r>
                <a:rPr lang="zh-CN" altLang="en-US" sz="1600" b="1" dirty="0"/>
                <a:t>和</a:t>
              </a:r>
              <a:r>
                <a:rPr lang="en-US" altLang="zh-CN" sz="1600" b="1" dirty="0" err="1"/>
                <a:t>s_time</a:t>
              </a:r>
              <a:r>
                <a:rPr lang="en-US" altLang="zh-CN" sz="1600" b="1" dirty="0"/>
                <a:t> (</a:t>
              </a:r>
              <a:r>
                <a:rPr lang="zh-CN" altLang="en-US" sz="1600" b="1" dirty="0"/>
                <a:t>固溶时间</a:t>
              </a:r>
              <a:r>
                <a:rPr lang="en-US" altLang="zh-CN" sz="1600" b="1" dirty="0"/>
                <a:t>)</a:t>
              </a:r>
              <a:r>
                <a:rPr lang="zh-CN" altLang="en-US" sz="1600" b="1" dirty="0"/>
                <a:t>的相关系数为</a:t>
              </a:r>
              <a:r>
                <a:rPr lang="en-US" altLang="zh-CN" sz="1600" b="1" dirty="0"/>
                <a:t>-0.63</a:t>
              </a:r>
              <a:r>
                <a:rPr lang="zh-CN" altLang="en-US" sz="1600" b="1" dirty="0"/>
                <a:t>，</a:t>
              </a:r>
              <a:r>
                <a:rPr lang="en-US" altLang="zh-CN" sz="1600" b="1" dirty="0"/>
                <a:t>Ni(</a:t>
              </a:r>
              <a:r>
                <a:rPr lang="zh-CN" altLang="en-US" sz="1600" b="1" dirty="0"/>
                <a:t>镍元素</a:t>
              </a:r>
              <a:r>
                <a:rPr lang="en-US" altLang="zh-CN" sz="1600" b="1" dirty="0"/>
                <a:t>) </a:t>
              </a:r>
              <a:r>
                <a:rPr lang="zh-CN" altLang="en-US" sz="1600" b="1" dirty="0"/>
                <a:t>和</a:t>
              </a:r>
              <a:r>
                <a:rPr lang="en-US" altLang="zh-CN" sz="1600" b="1" dirty="0"/>
                <a:t>Co(</a:t>
              </a:r>
              <a:r>
                <a:rPr lang="zh-CN" altLang="en-US" sz="1600" b="1" dirty="0"/>
                <a:t>钴元素</a:t>
              </a:r>
              <a:r>
                <a:rPr lang="en-US" altLang="zh-CN" sz="1600" b="1" dirty="0"/>
                <a:t>)</a:t>
              </a:r>
              <a:r>
                <a:rPr lang="zh-CN" altLang="en-US" sz="1600" b="1" dirty="0"/>
                <a:t>相关系数为</a:t>
              </a:r>
              <a:r>
                <a:rPr lang="en-US" altLang="zh-CN" sz="1600" b="1" dirty="0"/>
                <a:t>-0.85,</a:t>
              </a:r>
              <a:r>
                <a:rPr lang="zh-CN" altLang="en-US" sz="1600" b="1" dirty="0"/>
                <a:t> 还有</a:t>
              </a:r>
              <a:r>
                <a:rPr lang="en-US" altLang="zh-CN" sz="1600" b="1" dirty="0"/>
                <a:t>L(</a:t>
              </a:r>
              <a:r>
                <a:rPr lang="zh-CN" altLang="en-US" sz="1600" b="1" dirty="0"/>
                <a:t>晶格常数</a:t>
              </a:r>
              <a:r>
                <a:rPr lang="en-US" altLang="zh-CN" sz="1600" b="1" dirty="0"/>
                <a:t>)</a:t>
              </a:r>
              <a:r>
                <a:rPr lang="zh-CN" altLang="en-US" sz="1600" b="1" dirty="0"/>
                <a:t>和</a:t>
              </a:r>
              <a:r>
                <a:rPr lang="en-US" altLang="zh-CN" sz="1600" b="1" dirty="0" err="1"/>
                <a:t>Hf</a:t>
              </a:r>
              <a:r>
                <a:rPr lang="en-US" altLang="zh-CN" sz="1600" b="1" dirty="0"/>
                <a:t>(</a:t>
              </a:r>
              <a:r>
                <a:rPr lang="zh-CN" altLang="en-US" sz="1600" b="1" dirty="0"/>
                <a:t>铪元素</a:t>
              </a:r>
              <a:r>
                <a:rPr lang="en-US" altLang="zh-CN" sz="1600" b="1" dirty="0"/>
                <a:t>)</a:t>
              </a:r>
              <a:r>
                <a:rPr lang="zh-CN" altLang="en-US" sz="1600" b="1" dirty="0"/>
                <a:t>相关系数为</a:t>
              </a:r>
              <a:r>
                <a:rPr lang="en-US" altLang="zh-CN" sz="1600" b="1" dirty="0"/>
                <a:t>-0.45,</a:t>
              </a:r>
              <a:r>
                <a:rPr lang="zh-CN" altLang="en-US" sz="1600" b="1" dirty="0"/>
                <a:t>它们都是</a:t>
              </a:r>
              <a:r>
                <a:rPr lang="zh-CN" altLang="en-US" sz="1600" b="1" dirty="0">
                  <a:solidFill>
                    <a:srgbClr val="FF0000"/>
                  </a:solidFill>
                </a:rPr>
                <a:t>负相关。</a:t>
              </a:r>
              <a:endParaRPr lang="en-US" altLang="zh-CN" sz="1600" b="1" dirty="0"/>
            </a:p>
            <a:p>
              <a:endParaRPr lang="en-US" altLang="zh-CN" sz="1600" b="1" dirty="0"/>
            </a:p>
            <a:p>
              <a:endParaRPr lang="en-US" altLang="zh-CN" sz="1600" b="1" dirty="0"/>
            </a:p>
          </p:txBody>
        </p:sp>
      </p:grpSp>
      <p:grpSp>
        <p:nvGrpSpPr>
          <p:cNvPr id="42" name="组合 41"/>
          <p:cNvGrpSpPr/>
          <p:nvPr/>
        </p:nvGrpSpPr>
        <p:grpSpPr>
          <a:xfrm>
            <a:off x="4054684" y="830156"/>
            <a:ext cx="4991818" cy="4574990"/>
            <a:chOff x="4054684" y="2208488"/>
            <a:chExt cx="4991818" cy="3216180"/>
          </a:xfrm>
        </p:grpSpPr>
        <p:sp>
          <p:nvSpPr>
            <p:cNvPr id="30" name="矩形 29"/>
            <p:cNvSpPr/>
            <p:nvPr/>
          </p:nvSpPr>
          <p:spPr>
            <a:xfrm>
              <a:off x="4054684" y="2208488"/>
              <a:ext cx="4991818" cy="3179919"/>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dirty="0"/>
            </a:p>
          </p:txBody>
        </p:sp>
        <p:sp>
          <p:nvSpPr>
            <p:cNvPr id="31" name="文本框 30"/>
            <p:cNvSpPr txBox="1"/>
            <p:nvPr/>
          </p:nvSpPr>
          <p:spPr>
            <a:xfrm>
              <a:off x="4064820" y="3455752"/>
              <a:ext cx="4939249" cy="1968916"/>
            </a:xfrm>
            <a:prstGeom prst="rect">
              <a:avLst/>
            </a:prstGeom>
            <a:noFill/>
          </p:spPr>
          <p:txBody>
            <a:bodyPr wrap="square" rtlCol="0">
              <a:spAutoFit/>
            </a:bodyPr>
            <a:lstStyle/>
            <a:p>
              <a:r>
                <a:rPr lang="zh-CN" altLang="en-US" sz="1600" b="1" dirty="0"/>
                <a:t>结论分析：</a:t>
              </a:r>
              <a:endParaRPr lang="en-US" altLang="zh-CN" sz="1600" b="1" dirty="0"/>
            </a:p>
            <a:p>
              <a:r>
                <a:rPr lang="zh-CN" altLang="en-US" sz="1600" b="1" dirty="0"/>
                <a:t>（</a:t>
              </a:r>
              <a:r>
                <a:rPr lang="en-US" altLang="zh-CN" sz="1600" b="1" dirty="0"/>
                <a:t>1</a:t>
              </a:r>
              <a:r>
                <a:rPr lang="zh-CN" altLang="en-US" sz="1600" b="1" dirty="0"/>
                <a:t>）固溶处理中，</a:t>
              </a:r>
              <a:r>
                <a:rPr lang="en-US" altLang="zh-CN" sz="1600" b="1" dirty="0" err="1"/>
                <a:t>s_time</a:t>
              </a:r>
              <a:r>
                <a:rPr lang="en-US" altLang="zh-CN" sz="1600" b="1" dirty="0"/>
                <a:t>(</a:t>
              </a:r>
              <a:r>
                <a:rPr lang="zh-CN" altLang="en-US" sz="1600" b="1" dirty="0"/>
                <a:t>固溶处理时间</a:t>
              </a:r>
              <a:r>
                <a:rPr lang="en-US" altLang="zh-CN" sz="1600" b="1" dirty="0"/>
                <a:t>)</a:t>
              </a:r>
              <a:r>
                <a:rPr lang="zh-CN" altLang="en-US" sz="1600" b="1" dirty="0"/>
                <a:t>的相关系数最高为</a:t>
              </a:r>
              <a:r>
                <a:rPr lang="en-US" altLang="zh-CN" sz="1600" b="1" dirty="0"/>
                <a:t>0.63, </a:t>
              </a:r>
              <a:r>
                <a:rPr lang="en-US" altLang="zh-CN" sz="1600" b="1" dirty="0" err="1"/>
                <a:t>s_T</a:t>
              </a:r>
              <a:r>
                <a:rPr lang="en-US" altLang="zh-CN" sz="1600" b="1" dirty="0"/>
                <a:t>(</a:t>
              </a:r>
              <a:r>
                <a:rPr lang="zh-CN" altLang="en-US" sz="1600" b="1" dirty="0"/>
                <a:t>固溶温度</a:t>
              </a:r>
              <a:r>
                <a:rPr lang="en-US" altLang="zh-CN" sz="1600" b="1" dirty="0"/>
                <a:t>)</a:t>
              </a:r>
              <a:r>
                <a:rPr lang="zh-CN" altLang="en-US" sz="1600" b="1" dirty="0"/>
                <a:t>的相关系数为</a:t>
              </a:r>
              <a:r>
                <a:rPr lang="en-US" altLang="zh-CN" sz="1600" b="1" dirty="0"/>
                <a:t>0.36</a:t>
              </a:r>
              <a:r>
                <a:rPr lang="zh-CN" altLang="en-US" sz="1600" b="1" dirty="0"/>
                <a:t>。</a:t>
              </a:r>
              <a:endParaRPr lang="en-US" altLang="zh-CN" sz="1600" b="1" dirty="0"/>
            </a:p>
            <a:p>
              <a:r>
                <a:rPr lang="zh-CN" altLang="en-US" sz="1600" b="1" dirty="0"/>
                <a:t>（</a:t>
              </a:r>
              <a:r>
                <a:rPr lang="en-US" altLang="zh-CN" sz="1600" b="1" dirty="0"/>
                <a:t>2</a:t>
              </a:r>
              <a:r>
                <a:rPr lang="zh-CN" altLang="en-US" sz="1600" b="1" dirty="0"/>
                <a:t>）元素中，相关系数比较高的是</a:t>
              </a:r>
              <a:r>
                <a:rPr lang="en-US" altLang="zh-CN" sz="1600" b="1" dirty="0"/>
                <a:t>Co(0.43)</a:t>
              </a:r>
              <a:r>
                <a:rPr lang="zh-CN" altLang="en-US" sz="1600" b="1" dirty="0"/>
                <a:t> </a:t>
              </a:r>
              <a:r>
                <a:rPr lang="en-US" altLang="zh-CN" sz="1600" b="1" dirty="0" err="1"/>
                <a:t>Nb</a:t>
              </a:r>
              <a:r>
                <a:rPr lang="en-US" altLang="zh-CN" sz="1600" b="1" dirty="0"/>
                <a:t>(0.34) Al(0.3)</a:t>
              </a:r>
              <a:r>
                <a:rPr lang="zh-CN" altLang="en-US" sz="1600" b="1" dirty="0"/>
                <a:t> </a:t>
              </a:r>
              <a:r>
                <a:rPr lang="en-US" altLang="zh-CN" sz="1600" b="1" dirty="0"/>
                <a:t>Re(0.3)</a:t>
              </a:r>
              <a:r>
                <a:rPr lang="zh-CN" altLang="en-US" sz="1600" b="1" dirty="0"/>
                <a:t> </a:t>
              </a:r>
              <a:endParaRPr lang="en-US" altLang="zh-CN" sz="1600" b="1" dirty="0"/>
            </a:p>
            <a:p>
              <a:r>
                <a:rPr lang="zh-CN" altLang="en-US" sz="1600" b="1" dirty="0"/>
                <a:t>（</a:t>
              </a:r>
              <a:r>
                <a:rPr lang="en-US" altLang="zh-CN" sz="1600" b="1" dirty="0"/>
                <a:t>3</a:t>
              </a:r>
              <a:r>
                <a:rPr lang="zh-CN" altLang="en-US" sz="1600" b="1" dirty="0"/>
                <a:t>）微观属性中，剪切模量</a:t>
              </a:r>
              <a:r>
                <a:rPr lang="en-US" altLang="zh-CN" sz="1600" b="1" dirty="0"/>
                <a:t>G</a:t>
              </a:r>
              <a:r>
                <a:rPr lang="zh-CN" altLang="en-US" sz="1600" b="1" dirty="0"/>
                <a:t>的相关系数为</a:t>
              </a:r>
              <a:r>
                <a:rPr lang="en-US" altLang="zh-CN" sz="1600" b="1" dirty="0"/>
                <a:t>0.4</a:t>
              </a:r>
              <a:r>
                <a:rPr lang="zh-CN" altLang="en-US" sz="1600" b="1" dirty="0"/>
                <a:t>，层错能</a:t>
              </a:r>
              <a:r>
                <a:rPr lang="en-US" altLang="zh-CN" sz="1600" b="1" dirty="0" err="1"/>
                <a:t>sfe</a:t>
              </a:r>
              <a:r>
                <a:rPr lang="zh-CN" altLang="en-US" sz="1600" b="1" dirty="0"/>
                <a:t>为</a:t>
              </a:r>
              <a:r>
                <a:rPr lang="en-US" altLang="zh-CN" sz="1600" b="1" dirty="0"/>
                <a:t>0.32</a:t>
              </a:r>
              <a:r>
                <a:rPr lang="zh-CN" altLang="en-US" sz="1600" b="1" dirty="0"/>
                <a:t>，扩散系数</a:t>
              </a:r>
              <a:r>
                <a:rPr lang="en-US" altLang="zh-CN" sz="1600" b="1" dirty="0"/>
                <a:t>DL</a:t>
              </a:r>
              <a:r>
                <a:rPr lang="zh-CN" altLang="en-US" sz="1600" b="1" dirty="0"/>
                <a:t>为</a:t>
              </a:r>
              <a:r>
                <a:rPr lang="en-US" altLang="zh-CN" sz="1600" b="1" dirty="0"/>
                <a:t>0.29,</a:t>
              </a:r>
              <a:r>
                <a:rPr lang="zh-CN" altLang="en-US" sz="1600" b="1" dirty="0"/>
                <a:t>晶格常数</a:t>
              </a:r>
              <a:r>
                <a:rPr lang="en-US" altLang="zh-CN" sz="1600" b="1" dirty="0"/>
                <a:t>L</a:t>
              </a:r>
              <a:r>
                <a:rPr lang="zh-CN" altLang="en-US" sz="1600" b="1" dirty="0"/>
                <a:t>为较低的</a:t>
              </a:r>
              <a:r>
                <a:rPr lang="en-US" altLang="zh-CN" sz="1600" b="1" dirty="0"/>
                <a:t>0.08</a:t>
              </a:r>
            </a:p>
            <a:p>
              <a:r>
                <a:rPr lang="zh-CN" altLang="en-US" sz="1600" b="1" dirty="0"/>
                <a:t>（</a:t>
              </a:r>
              <a:r>
                <a:rPr lang="en-US" altLang="zh-CN" sz="1600" b="1" dirty="0"/>
                <a:t>4</a:t>
              </a:r>
              <a:r>
                <a:rPr lang="zh-CN" altLang="en-US" sz="1600" b="1" dirty="0"/>
                <a:t>）这里和蠕变关系比较大的外部应力</a:t>
              </a:r>
              <a:r>
                <a:rPr lang="en-US" altLang="zh-CN" sz="1600" b="1" dirty="0" err="1"/>
                <a:t>c_Stress</a:t>
              </a:r>
              <a:r>
                <a:rPr lang="zh-CN" altLang="en-US" sz="1600" b="1" dirty="0"/>
                <a:t>的相关系数为</a:t>
              </a:r>
              <a:r>
                <a:rPr lang="en-US" altLang="zh-CN" sz="1600" b="1" dirty="0"/>
                <a:t>0.04</a:t>
              </a:r>
              <a:r>
                <a:rPr lang="zh-CN" altLang="en-US" sz="1600" b="1" dirty="0"/>
                <a:t>，因为</a:t>
              </a:r>
              <a:r>
                <a:rPr lang="en-US" altLang="zh-CN" sz="1600" b="1" dirty="0"/>
                <a:t>78</a:t>
              </a:r>
              <a:r>
                <a:rPr lang="zh-CN" altLang="en-US" sz="1600" b="1" dirty="0"/>
                <a:t>条样本中，大部分的应力是相同的。</a:t>
              </a:r>
              <a:endParaRPr lang="en-US" altLang="zh-CN" sz="1600" b="1" dirty="0"/>
            </a:p>
          </p:txBody>
        </p:sp>
      </p:grpSp>
      <p:graphicFrame>
        <p:nvGraphicFramePr>
          <p:cNvPr id="37" name="表格 36"/>
          <p:cNvGraphicFramePr>
            <a:graphicFrameLocks noGrp="1"/>
          </p:cNvGraphicFramePr>
          <p:nvPr>
            <p:extLst>
              <p:ext uri="{D42A27DB-BD31-4B8C-83A1-F6EECF244321}">
                <p14:modId xmlns:p14="http://schemas.microsoft.com/office/powerpoint/2010/main" val="918295648"/>
              </p:ext>
            </p:extLst>
          </p:nvPr>
        </p:nvGraphicFramePr>
        <p:xfrm>
          <a:off x="-5125178" y="5269461"/>
          <a:ext cx="3403060" cy="9720284"/>
        </p:xfrm>
        <a:graphic>
          <a:graphicData uri="http://schemas.openxmlformats.org/drawingml/2006/table">
            <a:tbl>
              <a:tblPr/>
              <a:tblGrid>
                <a:gridCol w="680612">
                  <a:extLst>
                    <a:ext uri="{9D8B030D-6E8A-4147-A177-3AD203B41FA5}">
                      <a16:colId xmlns:a16="http://schemas.microsoft.com/office/drawing/2014/main" val="20000"/>
                    </a:ext>
                  </a:extLst>
                </a:gridCol>
                <a:gridCol w="680612">
                  <a:extLst>
                    <a:ext uri="{9D8B030D-6E8A-4147-A177-3AD203B41FA5}">
                      <a16:colId xmlns:a16="http://schemas.microsoft.com/office/drawing/2014/main" val="20001"/>
                    </a:ext>
                  </a:extLst>
                </a:gridCol>
                <a:gridCol w="680612">
                  <a:extLst>
                    <a:ext uri="{9D8B030D-6E8A-4147-A177-3AD203B41FA5}">
                      <a16:colId xmlns:a16="http://schemas.microsoft.com/office/drawing/2014/main" val="20002"/>
                    </a:ext>
                  </a:extLst>
                </a:gridCol>
                <a:gridCol w="680612">
                  <a:extLst>
                    <a:ext uri="{9D8B030D-6E8A-4147-A177-3AD203B41FA5}">
                      <a16:colId xmlns:a16="http://schemas.microsoft.com/office/drawing/2014/main" val="20003"/>
                    </a:ext>
                  </a:extLst>
                </a:gridCol>
                <a:gridCol w="680612">
                  <a:extLst>
                    <a:ext uri="{9D8B030D-6E8A-4147-A177-3AD203B41FA5}">
                      <a16:colId xmlns:a16="http://schemas.microsoft.com/office/drawing/2014/main" val="20004"/>
                    </a:ext>
                  </a:extLst>
                </a:gridCol>
              </a:tblGrid>
              <a:tr h="182880">
                <a:tc>
                  <a:txBody>
                    <a:bodyPr/>
                    <a:lstStyle/>
                    <a:p>
                      <a:pPr algn="ctr" fontAlgn="b"/>
                      <a:r>
                        <a:rPr lang="zh-CN" altLang="en-US" sz="1100" b="1" i="0" u="none" strike="noStrike" dirty="0">
                          <a:solidFill>
                            <a:srgbClr val="000000"/>
                          </a:solidFill>
                          <a:effectLst/>
                          <a:latin typeface="宋体" panose="02010600030101010101" pitchFamily="2" charset="-122"/>
                          <a:ea typeface="宋体" panose="02010600030101010101" pitchFamily="2" charset="-122"/>
                        </a:rPr>
                        <a:t>属性</a:t>
                      </a:r>
                      <a:r>
                        <a:rPr lang="en-US" altLang="zh-CN" sz="1100" b="1" i="0" u="none" strike="noStrike" dirty="0">
                          <a:solidFill>
                            <a:srgbClr val="000000"/>
                          </a:solidFill>
                          <a:effectLst/>
                          <a:latin typeface="宋体" panose="02010600030101010101" pitchFamily="2" charset="-122"/>
                          <a:ea typeface="宋体" panose="02010600030101010101" pitchFamily="2" charset="-122"/>
                        </a:rPr>
                        <a:t>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1" i="0" u="none" strike="noStrike">
                          <a:solidFill>
                            <a:srgbClr val="000000"/>
                          </a:solidFill>
                          <a:effectLst/>
                          <a:latin typeface="宋体" panose="02010600030101010101" pitchFamily="2" charset="-122"/>
                          <a:ea typeface="宋体" panose="02010600030101010101" pitchFamily="2" charset="-122"/>
                        </a:rPr>
                        <a:t>DL</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1" i="0" u="none" strike="noStrike">
                          <a:solidFill>
                            <a:srgbClr val="000000"/>
                          </a:solidFill>
                          <a:effectLst/>
                          <a:latin typeface="宋体" panose="02010600030101010101" pitchFamily="2" charset="-122"/>
                          <a:ea typeface="宋体" panose="02010600030101010101" pitchFamily="2" charset="-122"/>
                        </a:rPr>
                        <a:t>C</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1" i="0" u="none" strike="noStrike">
                          <a:solidFill>
                            <a:srgbClr val="000000"/>
                          </a:solidFill>
                          <a:effectLst/>
                          <a:latin typeface="宋体" panose="02010600030101010101" pitchFamily="2" charset="-122"/>
                          <a:ea typeface="宋体" panose="02010600030101010101" pitchFamily="2" charset="-122"/>
                        </a:rPr>
                        <a:t>Nb</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1" i="0" u="none" strike="noStrike" dirty="0" err="1">
                          <a:solidFill>
                            <a:srgbClr val="000000"/>
                          </a:solidFill>
                          <a:effectLst/>
                          <a:latin typeface="宋体" panose="02010600030101010101" pitchFamily="2" charset="-122"/>
                          <a:ea typeface="宋体" panose="02010600030101010101" pitchFamily="2" charset="-122"/>
                        </a:rPr>
                        <a:t>p_mf</a:t>
                      </a:r>
                      <a:endParaRPr lang="en-US" sz="1100" b="1"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82880">
                <a:tc>
                  <a:txBody>
                    <a:bodyPr/>
                    <a:lstStyle/>
                    <a:p>
                      <a:pPr algn="ctr" fontAlgn="b"/>
                      <a:r>
                        <a:rPr lang="zh-CN" altLang="en-US" sz="1100" b="1" i="0" u="none" strike="noStrike">
                          <a:solidFill>
                            <a:srgbClr val="000000"/>
                          </a:solidFill>
                          <a:effectLst/>
                          <a:latin typeface="宋体" panose="02010600030101010101" pitchFamily="2" charset="-122"/>
                          <a:ea typeface="宋体" panose="02010600030101010101" pitchFamily="2" charset="-122"/>
                        </a:rPr>
                        <a:t>属性</a:t>
                      </a:r>
                      <a:r>
                        <a:rPr lang="en-US" altLang="zh-CN" sz="1100" b="1" i="0" u="none" strike="noStrike">
                          <a:solidFill>
                            <a:srgbClr val="000000"/>
                          </a:solidFill>
                          <a:effectLst/>
                          <a:latin typeface="宋体" panose="02010600030101010101" pitchFamily="2" charset="-122"/>
                          <a:ea typeface="宋体" panose="02010600030101010101" pitchFamily="2" charset="-122"/>
                        </a:rPr>
                        <a:t>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1" i="0" u="none" strike="noStrike">
                          <a:solidFill>
                            <a:srgbClr val="000000"/>
                          </a:solidFill>
                          <a:effectLst/>
                          <a:latin typeface="宋体" panose="02010600030101010101" pitchFamily="2" charset="-122"/>
                          <a:ea typeface="宋体" panose="02010600030101010101" pitchFamily="2" charset="-122"/>
                        </a:rPr>
                        <a:t>c_T</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1" i="0" u="none" strike="noStrike">
                          <a:solidFill>
                            <a:srgbClr val="000000"/>
                          </a:solidFill>
                          <a:effectLst/>
                          <a:latin typeface="宋体" panose="02010600030101010101" pitchFamily="2" charset="-122"/>
                          <a:ea typeface="宋体" panose="02010600030101010101" pitchFamily="2" charset="-122"/>
                        </a:rPr>
                        <a:t>B</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1" i="0" u="none" strike="noStrike">
                          <a:solidFill>
                            <a:srgbClr val="000000"/>
                          </a:solidFill>
                          <a:effectLst/>
                          <a:latin typeface="宋体" panose="02010600030101010101" pitchFamily="2" charset="-122"/>
                          <a:ea typeface="宋体" panose="02010600030101010101" pitchFamily="2" charset="-122"/>
                        </a:rPr>
                        <a:t>B</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1" i="0" u="none" strike="noStrike">
                          <a:solidFill>
                            <a:srgbClr val="000000"/>
                          </a:solidFill>
                          <a:effectLst/>
                          <a:latin typeface="宋体" panose="02010600030101010101" pitchFamily="2" charset="-122"/>
                          <a:ea typeface="宋体" panose="02010600030101010101" pitchFamily="2" charset="-122"/>
                        </a:rPr>
                        <a:t>Hf</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82880">
                <a:tc>
                  <a:txBody>
                    <a:bodyPr/>
                    <a:lstStyle/>
                    <a:p>
                      <a:pPr algn="ctr" fontAlgn="b"/>
                      <a:r>
                        <a:rPr lang="zh-CN" altLang="en-US" sz="1100" b="1" i="0" u="none" strike="noStrike">
                          <a:solidFill>
                            <a:srgbClr val="000000"/>
                          </a:solidFill>
                          <a:effectLst/>
                          <a:latin typeface="宋体" panose="02010600030101010101" pitchFamily="2" charset="-122"/>
                          <a:ea typeface="宋体" panose="02010600030101010101" pitchFamily="2" charset="-122"/>
                        </a:rPr>
                        <a:t>相关系数</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100" b="0" i="0" u="none" strike="noStrike">
                          <a:solidFill>
                            <a:srgbClr val="000000"/>
                          </a:solidFill>
                          <a:effectLst/>
                          <a:latin typeface="宋体" panose="02010600030101010101" pitchFamily="2" charset="-122"/>
                          <a:ea typeface="宋体" panose="02010600030101010101" pitchFamily="2" charset="-122"/>
                        </a:rPr>
                        <a:t>0.74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100" b="0" i="0" u="none" strike="noStrike" dirty="0">
                          <a:solidFill>
                            <a:srgbClr val="000000"/>
                          </a:solidFill>
                          <a:effectLst/>
                          <a:latin typeface="宋体" panose="02010600030101010101" pitchFamily="2" charset="-122"/>
                          <a:ea typeface="宋体" panose="02010600030101010101" pitchFamily="2" charset="-122"/>
                        </a:rPr>
                        <a:t>0.94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100" b="0" i="0" u="none" strike="noStrike" dirty="0">
                          <a:solidFill>
                            <a:srgbClr val="000000"/>
                          </a:solidFill>
                          <a:effectLst/>
                          <a:latin typeface="宋体" panose="02010600030101010101" pitchFamily="2" charset="-122"/>
                          <a:ea typeface="宋体" panose="02010600030101010101" pitchFamily="2" charset="-122"/>
                        </a:rPr>
                        <a:t>0.84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100" b="0" i="0" u="none" strike="noStrike">
                          <a:solidFill>
                            <a:srgbClr val="000000"/>
                          </a:solidFill>
                          <a:effectLst/>
                          <a:latin typeface="宋体" panose="02010600030101010101" pitchFamily="2" charset="-122"/>
                          <a:ea typeface="宋体" panose="02010600030101010101" pitchFamily="2" charset="-122"/>
                        </a:rPr>
                        <a:t>0.45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4153774">
                <a:tc>
                  <a:txBody>
                    <a:bodyPr/>
                    <a:lstStyle/>
                    <a:p>
                      <a:pPr algn="ctr" fontAlgn="b"/>
                      <a:r>
                        <a:rPr lang="zh-CN" altLang="en-US" sz="1100" b="1" i="0" u="none" strike="noStrike">
                          <a:solidFill>
                            <a:srgbClr val="000000"/>
                          </a:solidFill>
                          <a:effectLst/>
                          <a:latin typeface="宋体" panose="02010600030101010101" pitchFamily="2" charset="-122"/>
                          <a:ea typeface="宋体" panose="02010600030101010101" pitchFamily="2" charset="-122"/>
                        </a:rPr>
                        <a:t>属性</a:t>
                      </a:r>
                      <a:r>
                        <a:rPr lang="en-US" altLang="zh-CN" sz="1100" b="1" i="0" u="none" strike="noStrike">
                          <a:solidFill>
                            <a:srgbClr val="000000"/>
                          </a:solidFill>
                          <a:effectLst/>
                          <a:latin typeface="宋体" panose="02010600030101010101" pitchFamily="2" charset="-122"/>
                          <a:ea typeface="宋体" panose="02010600030101010101" pitchFamily="2" charset="-122"/>
                        </a:rPr>
                        <a:t>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1" i="0" u="none" strike="noStrike">
                          <a:solidFill>
                            <a:srgbClr val="000000"/>
                          </a:solidFill>
                          <a:effectLst/>
                          <a:latin typeface="宋体" panose="02010600030101010101" pitchFamily="2" charset="-122"/>
                          <a:ea typeface="宋体" panose="02010600030101010101" pitchFamily="2" charset="-122"/>
                        </a:rPr>
                        <a:t>G</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1" i="0" u="none" strike="noStrike" dirty="0">
                          <a:solidFill>
                            <a:srgbClr val="000000"/>
                          </a:solidFill>
                          <a:effectLst/>
                          <a:latin typeface="宋体" panose="02010600030101010101" pitchFamily="2" charset="-122"/>
                          <a:ea typeface="宋体" panose="02010600030101010101" pitchFamily="2" charset="-122"/>
                        </a:rPr>
                        <a:t>life</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1" i="0" u="none" strike="noStrike">
                          <a:solidFill>
                            <a:srgbClr val="000000"/>
                          </a:solidFill>
                          <a:effectLst/>
                          <a:latin typeface="宋体" panose="02010600030101010101" pitchFamily="2" charset="-122"/>
                          <a:ea typeface="宋体" panose="02010600030101010101" pitchFamily="2" charset="-122"/>
                        </a:rPr>
                        <a:t>Ni</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1" i="0" u="none" strike="noStrike">
                          <a:solidFill>
                            <a:srgbClr val="000000"/>
                          </a:solidFill>
                          <a:effectLst/>
                          <a:latin typeface="宋体" panose="02010600030101010101" pitchFamily="2" charset="-122"/>
                          <a:ea typeface="宋体" panose="02010600030101010101" pitchFamily="2" charset="-122"/>
                        </a:rPr>
                        <a:t>Hf</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4834990">
                <a:tc>
                  <a:txBody>
                    <a:bodyPr/>
                    <a:lstStyle/>
                    <a:p>
                      <a:pPr algn="ctr" fontAlgn="b"/>
                      <a:r>
                        <a:rPr lang="zh-CN" altLang="en-US" sz="1100" b="1" i="0" u="none" strike="noStrike">
                          <a:solidFill>
                            <a:srgbClr val="000000"/>
                          </a:solidFill>
                          <a:effectLst/>
                          <a:latin typeface="宋体" panose="02010600030101010101" pitchFamily="2" charset="-122"/>
                          <a:ea typeface="宋体" panose="02010600030101010101" pitchFamily="2" charset="-122"/>
                        </a:rPr>
                        <a:t>属性</a:t>
                      </a:r>
                      <a:r>
                        <a:rPr lang="en-US" altLang="zh-CN" sz="1100" b="1" i="0" u="none" strike="noStrike">
                          <a:solidFill>
                            <a:srgbClr val="000000"/>
                          </a:solidFill>
                          <a:effectLst/>
                          <a:latin typeface="宋体" panose="02010600030101010101" pitchFamily="2" charset="-122"/>
                          <a:ea typeface="宋体" panose="02010600030101010101" pitchFamily="2" charset="-122"/>
                        </a:rPr>
                        <a:t>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1" i="0" u="none" strike="noStrike">
                          <a:solidFill>
                            <a:srgbClr val="000000"/>
                          </a:solidFill>
                          <a:effectLst/>
                          <a:latin typeface="宋体" panose="02010600030101010101" pitchFamily="2" charset="-122"/>
                          <a:ea typeface="宋体" panose="02010600030101010101" pitchFamily="2" charset="-122"/>
                        </a:rPr>
                        <a:t>s_time</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1" i="0" u="none" strike="noStrike">
                          <a:solidFill>
                            <a:srgbClr val="000000"/>
                          </a:solidFill>
                          <a:effectLst/>
                          <a:latin typeface="宋体" panose="02010600030101010101" pitchFamily="2" charset="-122"/>
                          <a:ea typeface="宋体" panose="02010600030101010101" pitchFamily="2" charset="-122"/>
                        </a:rPr>
                        <a:t>s_time</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1" i="0" u="none" strike="noStrike">
                          <a:solidFill>
                            <a:srgbClr val="000000"/>
                          </a:solidFill>
                          <a:effectLst/>
                          <a:latin typeface="宋体" panose="02010600030101010101" pitchFamily="2" charset="-122"/>
                          <a:ea typeface="宋体" panose="02010600030101010101" pitchFamily="2" charset="-122"/>
                        </a:rPr>
                        <a:t>Co</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1" i="0" u="none" strike="noStrike" dirty="0">
                          <a:solidFill>
                            <a:srgbClr val="000000"/>
                          </a:solidFill>
                          <a:effectLst/>
                          <a:latin typeface="宋体" panose="02010600030101010101" pitchFamily="2" charset="-122"/>
                          <a:ea typeface="宋体" panose="02010600030101010101" pitchFamily="2" charset="-122"/>
                        </a:rPr>
                        <a:t>L</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182880">
                <a:tc>
                  <a:txBody>
                    <a:bodyPr/>
                    <a:lstStyle/>
                    <a:p>
                      <a:pPr algn="ctr" fontAlgn="b"/>
                      <a:r>
                        <a:rPr lang="zh-CN" altLang="en-US" sz="1100" b="1" i="0" u="none" strike="noStrike" dirty="0">
                          <a:solidFill>
                            <a:srgbClr val="000000"/>
                          </a:solidFill>
                          <a:effectLst/>
                          <a:latin typeface="宋体" panose="02010600030101010101" pitchFamily="2" charset="-122"/>
                          <a:ea typeface="宋体" panose="02010600030101010101" pitchFamily="2" charset="-122"/>
                        </a:rPr>
                        <a:t>相关系数</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100" b="0" i="0" u="none" strike="noStrike">
                          <a:solidFill>
                            <a:srgbClr val="000000"/>
                          </a:solidFill>
                          <a:effectLst/>
                          <a:latin typeface="宋体" panose="02010600030101010101" pitchFamily="2" charset="-122"/>
                          <a:ea typeface="宋体" panose="02010600030101010101" pitchFamily="2" charset="-122"/>
                        </a:rPr>
                        <a:t>-0.61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100" b="0" i="0" u="none" strike="noStrike" dirty="0">
                          <a:solidFill>
                            <a:srgbClr val="000000"/>
                          </a:solidFill>
                          <a:effectLst/>
                          <a:latin typeface="宋体" panose="02010600030101010101" pitchFamily="2" charset="-122"/>
                          <a:ea typeface="宋体" panose="02010600030101010101" pitchFamily="2" charset="-122"/>
                        </a:rPr>
                        <a:t>-0.63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100" b="0" i="0" u="none" strike="noStrike" dirty="0">
                          <a:solidFill>
                            <a:srgbClr val="000000"/>
                          </a:solidFill>
                          <a:effectLst/>
                          <a:latin typeface="宋体" panose="02010600030101010101" pitchFamily="2" charset="-122"/>
                          <a:ea typeface="宋体" panose="02010600030101010101" pitchFamily="2" charset="-122"/>
                        </a:rPr>
                        <a:t>-0.85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100" b="0" i="0" u="none" strike="noStrike" dirty="0">
                          <a:solidFill>
                            <a:srgbClr val="000000"/>
                          </a:solidFill>
                          <a:effectLst/>
                          <a:latin typeface="宋体" panose="02010600030101010101" pitchFamily="2" charset="-122"/>
                          <a:ea typeface="宋体" panose="02010600030101010101" pitchFamily="2" charset="-122"/>
                        </a:rPr>
                        <a:t>-0.45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graphicFrame>
        <p:nvGraphicFramePr>
          <p:cNvPr id="40" name="表格 39"/>
          <p:cNvGraphicFramePr>
            <a:graphicFrameLocks noGrp="1"/>
          </p:cNvGraphicFramePr>
          <p:nvPr>
            <p:extLst>
              <p:ext uri="{D42A27DB-BD31-4B8C-83A1-F6EECF244321}">
                <p14:modId xmlns:p14="http://schemas.microsoft.com/office/powerpoint/2010/main" val="2603427751"/>
              </p:ext>
            </p:extLst>
          </p:nvPr>
        </p:nvGraphicFramePr>
        <p:xfrm>
          <a:off x="4064820" y="948283"/>
          <a:ext cx="4876800" cy="6191989"/>
        </p:xfrm>
        <a:graphic>
          <a:graphicData uri="http://schemas.openxmlformats.org/drawingml/2006/table">
            <a:tbl>
              <a:tblPr/>
              <a:tblGrid>
                <a:gridCol w="609600">
                  <a:extLst>
                    <a:ext uri="{9D8B030D-6E8A-4147-A177-3AD203B41FA5}">
                      <a16:colId xmlns:a16="http://schemas.microsoft.com/office/drawing/2014/main" val="20000"/>
                    </a:ext>
                  </a:extLst>
                </a:gridCol>
                <a:gridCol w="609600">
                  <a:extLst>
                    <a:ext uri="{9D8B030D-6E8A-4147-A177-3AD203B41FA5}">
                      <a16:colId xmlns:a16="http://schemas.microsoft.com/office/drawing/2014/main" val="20001"/>
                    </a:ext>
                  </a:extLst>
                </a:gridCol>
                <a:gridCol w="609600">
                  <a:extLst>
                    <a:ext uri="{9D8B030D-6E8A-4147-A177-3AD203B41FA5}">
                      <a16:colId xmlns:a16="http://schemas.microsoft.com/office/drawing/2014/main" val="20002"/>
                    </a:ext>
                  </a:extLst>
                </a:gridCol>
                <a:gridCol w="609600">
                  <a:extLst>
                    <a:ext uri="{9D8B030D-6E8A-4147-A177-3AD203B41FA5}">
                      <a16:colId xmlns:a16="http://schemas.microsoft.com/office/drawing/2014/main" val="20003"/>
                    </a:ext>
                  </a:extLst>
                </a:gridCol>
                <a:gridCol w="609600">
                  <a:extLst>
                    <a:ext uri="{9D8B030D-6E8A-4147-A177-3AD203B41FA5}">
                      <a16:colId xmlns:a16="http://schemas.microsoft.com/office/drawing/2014/main" val="20004"/>
                    </a:ext>
                  </a:extLst>
                </a:gridCol>
                <a:gridCol w="609600">
                  <a:extLst>
                    <a:ext uri="{9D8B030D-6E8A-4147-A177-3AD203B41FA5}">
                      <a16:colId xmlns:a16="http://schemas.microsoft.com/office/drawing/2014/main" val="20005"/>
                    </a:ext>
                  </a:extLst>
                </a:gridCol>
                <a:gridCol w="609600">
                  <a:extLst>
                    <a:ext uri="{9D8B030D-6E8A-4147-A177-3AD203B41FA5}">
                      <a16:colId xmlns:a16="http://schemas.microsoft.com/office/drawing/2014/main" val="20006"/>
                    </a:ext>
                  </a:extLst>
                </a:gridCol>
                <a:gridCol w="609600">
                  <a:extLst>
                    <a:ext uri="{9D8B030D-6E8A-4147-A177-3AD203B41FA5}">
                      <a16:colId xmlns:a16="http://schemas.microsoft.com/office/drawing/2014/main" val="20007"/>
                    </a:ext>
                  </a:extLst>
                </a:gridCol>
              </a:tblGrid>
              <a:tr h="182880">
                <a:tc>
                  <a:txBody>
                    <a:bodyPr/>
                    <a:lstStyle/>
                    <a:p>
                      <a:pPr algn="ctr" fontAlgn="b"/>
                      <a:r>
                        <a:rPr lang="zh-CN" altLang="en-US" sz="1100" b="1" i="0" u="none" strike="noStrike">
                          <a:solidFill>
                            <a:srgbClr val="000000"/>
                          </a:solidFill>
                          <a:effectLst/>
                          <a:latin typeface="宋体" panose="02010600030101010101" pitchFamily="2" charset="-122"/>
                          <a:ea typeface="宋体" panose="02010600030101010101" pitchFamily="2" charset="-122"/>
                        </a:rPr>
                        <a:t>描述因子</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1" i="0" u="none" strike="noStrike">
                          <a:solidFill>
                            <a:srgbClr val="000000"/>
                          </a:solidFill>
                          <a:effectLst/>
                          <a:latin typeface="宋体" panose="02010600030101010101" pitchFamily="2" charset="-122"/>
                          <a:ea typeface="宋体" panose="02010600030101010101" pitchFamily="2" charset="-122"/>
                        </a:rPr>
                        <a:t>s_time</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1" i="0" u="none" strike="noStrike">
                          <a:solidFill>
                            <a:srgbClr val="000000"/>
                          </a:solidFill>
                          <a:effectLst/>
                          <a:latin typeface="宋体" panose="02010600030101010101" pitchFamily="2" charset="-122"/>
                          <a:ea typeface="宋体" panose="02010600030101010101" pitchFamily="2" charset="-122"/>
                        </a:rPr>
                        <a:t>Co</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1" i="0" u="none" strike="noStrike">
                          <a:solidFill>
                            <a:srgbClr val="000000"/>
                          </a:solidFill>
                          <a:effectLst/>
                          <a:latin typeface="宋体" panose="02010600030101010101" pitchFamily="2" charset="-122"/>
                          <a:ea typeface="宋体" panose="02010600030101010101" pitchFamily="2" charset="-122"/>
                        </a:rPr>
                        <a:t>a_2T</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1" i="0" u="none" strike="noStrike">
                          <a:solidFill>
                            <a:srgbClr val="000000"/>
                          </a:solidFill>
                          <a:effectLst/>
                          <a:latin typeface="宋体" panose="02010600030101010101" pitchFamily="2" charset="-122"/>
                          <a:ea typeface="宋体" panose="02010600030101010101" pitchFamily="2" charset="-122"/>
                        </a:rPr>
                        <a:t>G</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1" i="0" u="none" strike="noStrike">
                          <a:solidFill>
                            <a:srgbClr val="000000"/>
                          </a:solidFill>
                          <a:effectLst/>
                          <a:latin typeface="宋体" panose="02010600030101010101" pitchFamily="2" charset="-122"/>
                          <a:ea typeface="宋体" panose="02010600030101010101" pitchFamily="2" charset="-122"/>
                        </a:rPr>
                        <a:t>c_T</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1" i="0" u="none" strike="noStrike">
                          <a:solidFill>
                            <a:srgbClr val="000000"/>
                          </a:solidFill>
                          <a:effectLst/>
                          <a:latin typeface="宋体" panose="02010600030101010101" pitchFamily="2" charset="-122"/>
                          <a:ea typeface="宋体" panose="02010600030101010101" pitchFamily="2" charset="-122"/>
                        </a:rPr>
                        <a:t>Ni</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1" i="0" u="none" strike="noStrike">
                          <a:solidFill>
                            <a:srgbClr val="000000"/>
                          </a:solidFill>
                          <a:effectLst/>
                          <a:latin typeface="宋体" panose="02010600030101010101" pitchFamily="2" charset="-122"/>
                          <a:ea typeface="宋体" panose="02010600030101010101" pitchFamily="2" charset="-122"/>
                        </a:rPr>
                        <a:t>s_T</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82880">
                <a:tc>
                  <a:txBody>
                    <a:bodyPr/>
                    <a:lstStyle/>
                    <a:p>
                      <a:pPr algn="ctr" fontAlgn="t"/>
                      <a:r>
                        <a:rPr lang="zh-CN" altLang="en-US" sz="1100" b="1" i="0" u="none" strike="noStrike">
                          <a:solidFill>
                            <a:srgbClr val="000000"/>
                          </a:solidFill>
                          <a:effectLst/>
                          <a:latin typeface="宋体" panose="02010600030101010101" pitchFamily="2" charset="-122"/>
                          <a:ea typeface="宋体" panose="02010600030101010101" pitchFamily="2" charset="-122"/>
                        </a:rPr>
                        <a:t>相关度</a:t>
                      </a:r>
                    </a:p>
                  </a:txBody>
                  <a:tcPr marL="7620" marR="7620" marT="762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100" b="0" i="0" u="none" strike="noStrike">
                          <a:solidFill>
                            <a:srgbClr val="000000"/>
                          </a:solidFill>
                          <a:effectLst/>
                          <a:latin typeface="宋体" panose="02010600030101010101" pitchFamily="2" charset="-122"/>
                          <a:ea typeface="宋体" panose="02010600030101010101" pitchFamily="2" charset="-122"/>
                        </a:rPr>
                        <a:t>0.633935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100" b="0" i="0" u="none" strike="noStrike">
                          <a:solidFill>
                            <a:srgbClr val="000000"/>
                          </a:solidFill>
                          <a:effectLst/>
                          <a:latin typeface="宋体" panose="02010600030101010101" pitchFamily="2" charset="-122"/>
                          <a:ea typeface="宋体" panose="02010600030101010101" pitchFamily="2" charset="-122"/>
                        </a:rPr>
                        <a:t>0.436919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100" b="0" i="0" u="none" strike="noStrike">
                          <a:solidFill>
                            <a:srgbClr val="000000"/>
                          </a:solidFill>
                          <a:effectLst/>
                          <a:latin typeface="宋体" panose="02010600030101010101" pitchFamily="2" charset="-122"/>
                          <a:ea typeface="宋体" panose="02010600030101010101" pitchFamily="2" charset="-122"/>
                        </a:rPr>
                        <a:t>0.42015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100" b="0" i="0" u="none" strike="noStrike">
                          <a:solidFill>
                            <a:srgbClr val="000000"/>
                          </a:solidFill>
                          <a:effectLst/>
                          <a:latin typeface="宋体" panose="02010600030101010101" pitchFamily="2" charset="-122"/>
                          <a:ea typeface="宋体" panose="02010600030101010101" pitchFamily="2" charset="-122"/>
                        </a:rPr>
                        <a:t>0.405154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100" b="0" i="0" u="none" strike="noStrike">
                          <a:solidFill>
                            <a:srgbClr val="000000"/>
                          </a:solidFill>
                          <a:effectLst/>
                          <a:latin typeface="宋体" panose="02010600030101010101" pitchFamily="2" charset="-122"/>
                          <a:ea typeface="宋体" panose="02010600030101010101" pitchFamily="2" charset="-122"/>
                        </a:rPr>
                        <a:t>0.395389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100" b="0" i="0" u="none" strike="noStrike" dirty="0">
                          <a:solidFill>
                            <a:srgbClr val="000000"/>
                          </a:solidFill>
                          <a:effectLst/>
                          <a:latin typeface="宋体" panose="02010600030101010101" pitchFamily="2" charset="-122"/>
                          <a:ea typeface="宋体" panose="02010600030101010101" pitchFamily="2" charset="-122"/>
                        </a:rPr>
                        <a:t>0.380697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100" b="0" i="0" u="none" strike="noStrike">
                          <a:solidFill>
                            <a:srgbClr val="000000"/>
                          </a:solidFill>
                          <a:effectLst/>
                          <a:latin typeface="宋体" panose="02010600030101010101" pitchFamily="2" charset="-122"/>
                          <a:ea typeface="宋体" panose="02010600030101010101" pitchFamily="2" charset="-122"/>
                        </a:rPr>
                        <a:t>0.366304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82880">
                <a:tc>
                  <a:txBody>
                    <a:bodyPr/>
                    <a:lstStyle/>
                    <a:p>
                      <a:pPr algn="ctr" fontAlgn="b"/>
                      <a:r>
                        <a:rPr lang="zh-CN" altLang="en-US" sz="1100" b="1" i="0" u="none" strike="noStrike">
                          <a:solidFill>
                            <a:srgbClr val="000000"/>
                          </a:solidFill>
                          <a:effectLst/>
                          <a:latin typeface="宋体" panose="02010600030101010101" pitchFamily="2" charset="-122"/>
                          <a:ea typeface="宋体" panose="02010600030101010101" pitchFamily="2" charset="-122"/>
                        </a:rPr>
                        <a:t>描述因子</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1" i="0" u="none" strike="noStrike">
                          <a:solidFill>
                            <a:srgbClr val="000000"/>
                          </a:solidFill>
                          <a:effectLst/>
                          <a:latin typeface="宋体" panose="02010600030101010101" pitchFamily="2" charset="-122"/>
                          <a:ea typeface="宋体" panose="02010600030101010101" pitchFamily="2" charset="-122"/>
                        </a:rPr>
                        <a:t>Nb</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1" i="0" u="none" strike="noStrike">
                          <a:solidFill>
                            <a:srgbClr val="000000"/>
                          </a:solidFill>
                          <a:effectLst/>
                          <a:latin typeface="宋体" panose="02010600030101010101" pitchFamily="2" charset="-122"/>
                          <a:ea typeface="宋体" panose="02010600030101010101" pitchFamily="2" charset="-122"/>
                        </a:rPr>
                        <a:t>a_1T</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1" i="0" u="none" strike="noStrike">
                          <a:solidFill>
                            <a:srgbClr val="000000"/>
                          </a:solidFill>
                          <a:effectLst/>
                          <a:latin typeface="宋体" panose="02010600030101010101" pitchFamily="2" charset="-122"/>
                          <a:ea typeface="宋体" panose="02010600030101010101" pitchFamily="2" charset="-122"/>
                        </a:rPr>
                        <a:t>sfe</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1" i="0" u="none" strike="noStrike" dirty="0">
                          <a:solidFill>
                            <a:srgbClr val="000000"/>
                          </a:solidFill>
                          <a:effectLst/>
                          <a:latin typeface="宋体" panose="02010600030101010101" pitchFamily="2" charset="-122"/>
                          <a:ea typeface="宋体" panose="02010600030101010101" pitchFamily="2" charset="-122"/>
                        </a:rPr>
                        <a:t>B</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1" i="0" u="none" strike="noStrike">
                          <a:solidFill>
                            <a:srgbClr val="000000"/>
                          </a:solidFill>
                          <a:effectLst/>
                          <a:latin typeface="宋体" panose="02010600030101010101" pitchFamily="2" charset="-122"/>
                          <a:ea typeface="宋体" panose="02010600030101010101" pitchFamily="2" charset="-122"/>
                        </a:rPr>
                        <a:t>Al</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1" i="0" u="none" strike="noStrike">
                          <a:solidFill>
                            <a:srgbClr val="000000"/>
                          </a:solidFill>
                          <a:effectLst/>
                          <a:latin typeface="宋体" panose="02010600030101010101" pitchFamily="2" charset="-122"/>
                          <a:ea typeface="宋体" panose="02010600030101010101" pitchFamily="2" charset="-122"/>
                        </a:rPr>
                        <a:t>Re</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1" i="0" u="none" strike="noStrike">
                          <a:solidFill>
                            <a:srgbClr val="000000"/>
                          </a:solidFill>
                          <a:effectLst/>
                          <a:latin typeface="宋体" panose="02010600030101010101" pitchFamily="2" charset="-122"/>
                          <a:ea typeface="宋体" panose="02010600030101010101" pitchFamily="2" charset="-122"/>
                        </a:rPr>
                        <a:t>DL</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82880">
                <a:tc>
                  <a:txBody>
                    <a:bodyPr/>
                    <a:lstStyle/>
                    <a:p>
                      <a:pPr algn="ctr" fontAlgn="t"/>
                      <a:r>
                        <a:rPr lang="zh-CN" altLang="en-US" sz="1100" b="1" i="0" u="none" strike="noStrike">
                          <a:solidFill>
                            <a:srgbClr val="000000"/>
                          </a:solidFill>
                          <a:effectLst/>
                          <a:latin typeface="宋体" panose="02010600030101010101" pitchFamily="2" charset="-122"/>
                          <a:ea typeface="宋体" panose="02010600030101010101" pitchFamily="2" charset="-122"/>
                        </a:rPr>
                        <a:t>相关度</a:t>
                      </a:r>
                    </a:p>
                  </a:txBody>
                  <a:tcPr marL="7620" marR="7620" marT="762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100" b="0" i="0" u="none" strike="noStrike">
                          <a:solidFill>
                            <a:srgbClr val="000000"/>
                          </a:solidFill>
                          <a:effectLst/>
                          <a:latin typeface="宋体" panose="02010600030101010101" pitchFamily="2" charset="-122"/>
                          <a:ea typeface="宋体" panose="02010600030101010101" pitchFamily="2" charset="-122"/>
                        </a:rPr>
                        <a:t>0.349064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100" b="0" i="0" u="none" strike="noStrike">
                          <a:solidFill>
                            <a:srgbClr val="000000"/>
                          </a:solidFill>
                          <a:effectLst/>
                          <a:latin typeface="宋体" panose="02010600030101010101" pitchFamily="2" charset="-122"/>
                          <a:ea typeface="宋体" panose="02010600030101010101" pitchFamily="2" charset="-122"/>
                        </a:rPr>
                        <a:t>0.331214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100" b="0" i="0" u="none" strike="noStrike">
                          <a:solidFill>
                            <a:srgbClr val="000000"/>
                          </a:solidFill>
                          <a:effectLst/>
                          <a:latin typeface="宋体" panose="02010600030101010101" pitchFamily="2" charset="-122"/>
                          <a:ea typeface="宋体" panose="02010600030101010101" pitchFamily="2" charset="-122"/>
                        </a:rPr>
                        <a:t>0.316103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100" b="0" i="0" u="none" strike="noStrike">
                          <a:solidFill>
                            <a:srgbClr val="000000"/>
                          </a:solidFill>
                          <a:effectLst/>
                          <a:latin typeface="宋体" panose="02010600030101010101" pitchFamily="2" charset="-122"/>
                          <a:ea typeface="宋体" panose="02010600030101010101" pitchFamily="2" charset="-122"/>
                        </a:rPr>
                        <a:t>0.30762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100" b="0" i="0" u="none" strike="noStrike">
                          <a:solidFill>
                            <a:srgbClr val="000000"/>
                          </a:solidFill>
                          <a:effectLst/>
                          <a:latin typeface="宋体" panose="02010600030101010101" pitchFamily="2" charset="-122"/>
                          <a:ea typeface="宋体" panose="02010600030101010101" pitchFamily="2" charset="-122"/>
                        </a:rPr>
                        <a:t>0.303095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100" b="0" i="0" u="none" strike="noStrike">
                          <a:solidFill>
                            <a:srgbClr val="000000"/>
                          </a:solidFill>
                          <a:effectLst/>
                          <a:latin typeface="宋体" panose="02010600030101010101" pitchFamily="2" charset="-122"/>
                          <a:ea typeface="宋体" panose="02010600030101010101" pitchFamily="2" charset="-122"/>
                        </a:rPr>
                        <a:t>0.300944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100" b="0" i="0" u="none" strike="noStrike">
                          <a:solidFill>
                            <a:srgbClr val="000000"/>
                          </a:solidFill>
                          <a:effectLst/>
                          <a:latin typeface="宋体" panose="02010600030101010101" pitchFamily="2" charset="-122"/>
                          <a:ea typeface="宋体" panose="02010600030101010101" pitchFamily="2" charset="-122"/>
                        </a:rPr>
                        <a:t>0.290518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182880">
                <a:tc>
                  <a:txBody>
                    <a:bodyPr/>
                    <a:lstStyle/>
                    <a:p>
                      <a:pPr algn="ctr" fontAlgn="b"/>
                      <a:r>
                        <a:rPr lang="zh-CN" altLang="en-US" sz="1100" b="1" i="0" u="none" strike="noStrike">
                          <a:solidFill>
                            <a:srgbClr val="000000"/>
                          </a:solidFill>
                          <a:effectLst/>
                          <a:latin typeface="宋体" panose="02010600030101010101" pitchFamily="2" charset="-122"/>
                          <a:ea typeface="宋体" panose="02010600030101010101" pitchFamily="2" charset="-122"/>
                        </a:rPr>
                        <a:t>描述因子</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1" i="0" u="none" strike="noStrike">
                          <a:solidFill>
                            <a:srgbClr val="000000"/>
                          </a:solidFill>
                          <a:effectLst/>
                          <a:latin typeface="宋体" panose="02010600030101010101" pitchFamily="2" charset="-122"/>
                          <a:ea typeface="宋体" panose="02010600030101010101" pitchFamily="2" charset="-122"/>
                        </a:rPr>
                        <a:t>Ti</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1" i="0" u="none" strike="noStrike">
                          <a:solidFill>
                            <a:srgbClr val="000000"/>
                          </a:solidFill>
                          <a:effectLst/>
                          <a:latin typeface="宋体" panose="02010600030101010101" pitchFamily="2" charset="-122"/>
                          <a:ea typeface="宋体" panose="02010600030101010101" pitchFamily="2" charset="-122"/>
                        </a:rPr>
                        <a:t>Cr</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1" i="0" u="none" strike="noStrike">
                          <a:solidFill>
                            <a:srgbClr val="000000"/>
                          </a:solidFill>
                          <a:effectLst/>
                          <a:latin typeface="宋体" panose="02010600030101010101" pitchFamily="2" charset="-122"/>
                          <a:ea typeface="宋体" panose="02010600030101010101" pitchFamily="2" charset="-122"/>
                        </a:rPr>
                        <a:t>C</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1" i="0" u="none" strike="noStrike">
                          <a:solidFill>
                            <a:srgbClr val="000000"/>
                          </a:solidFill>
                          <a:effectLst/>
                          <a:latin typeface="宋体" panose="02010600030101010101" pitchFamily="2" charset="-122"/>
                          <a:ea typeface="宋体" panose="02010600030101010101" pitchFamily="2" charset="-122"/>
                        </a:rPr>
                        <a:t>Mo</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1" i="0" u="none" strike="noStrike">
                          <a:solidFill>
                            <a:srgbClr val="000000"/>
                          </a:solidFill>
                          <a:effectLst/>
                          <a:latin typeface="宋体" panose="02010600030101010101" pitchFamily="2" charset="-122"/>
                          <a:ea typeface="宋体" panose="02010600030101010101" pitchFamily="2" charset="-122"/>
                        </a:rPr>
                        <a:t>Hf</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1" i="0" u="none" strike="noStrike">
                          <a:solidFill>
                            <a:srgbClr val="000000"/>
                          </a:solidFill>
                          <a:effectLst/>
                          <a:latin typeface="宋体" panose="02010600030101010101" pitchFamily="2" charset="-122"/>
                          <a:ea typeface="宋体" panose="02010600030101010101" pitchFamily="2" charset="-122"/>
                        </a:rPr>
                        <a:t>p_mf</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1" i="0" u="none" strike="noStrike">
                          <a:solidFill>
                            <a:srgbClr val="000000"/>
                          </a:solidFill>
                          <a:effectLst/>
                          <a:latin typeface="宋体" panose="02010600030101010101" pitchFamily="2" charset="-122"/>
                          <a:ea typeface="宋体" panose="02010600030101010101" pitchFamily="2" charset="-122"/>
                        </a:rPr>
                        <a:t>L</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182880">
                <a:tc>
                  <a:txBody>
                    <a:bodyPr/>
                    <a:lstStyle/>
                    <a:p>
                      <a:pPr algn="ctr" fontAlgn="t"/>
                      <a:r>
                        <a:rPr lang="zh-CN" altLang="en-US" sz="1100" b="1" i="0" u="none" strike="noStrike">
                          <a:solidFill>
                            <a:srgbClr val="000000"/>
                          </a:solidFill>
                          <a:effectLst/>
                          <a:latin typeface="宋体" panose="02010600030101010101" pitchFamily="2" charset="-122"/>
                          <a:ea typeface="宋体" panose="02010600030101010101" pitchFamily="2" charset="-122"/>
                        </a:rPr>
                        <a:t>相关度</a:t>
                      </a:r>
                    </a:p>
                  </a:txBody>
                  <a:tcPr marL="7620" marR="7620" marT="762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100" b="0" i="0" u="none" strike="noStrike">
                          <a:solidFill>
                            <a:srgbClr val="000000"/>
                          </a:solidFill>
                          <a:effectLst/>
                          <a:latin typeface="宋体" panose="02010600030101010101" pitchFamily="2" charset="-122"/>
                          <a:ea typeface="宋体" panose="02010600030101010101" pitchFamily="2" charset="-122"/>
                        </a:rPr>
                        <a:t>0.236486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100" b="0" i="0" u="none" strike="noStrike">
                          <a:solidFill>
                            <a:srgbClr val="000000"/>
                          </a:solidFill>
                          <a:effectLst/>
                          <a:latin typeface="宋体" panose="02010600030101010101" pitchFamily="2" charset="-122"/>
                          <a:ea typeface="宋体" panose="02010600030101010101" pitchFamily="2" charset="-122"/>
                        </a:rPr>
                        <a:t>0.23151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100" b="0" i="0" u="none" strike="noStrike">
                          <a:solidFill>
                            <a:srgbClr val="000000"/>
                          </a:solidFill>
                          <a:effectLst/>
                          <a:latin typeface="宋体" panose="02010600030101010101" pitchFamily="2" charset="-122"/>
                          <a:ea typeface="宋体" panose="02010600030101010101" pitchFamily="2" charset="-122"/>
                        </a:rPr>
                        <a:t>0.202839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100" b="0" i="0" u="none" strike="noStrike">
                          <a:solidFill>
                            <a:srgbClr val="000000"/>
                          </a:solidFill>
                          <a:effectLst/>
                          <a:latin typeface="宋体" panose="02010600030101010101" pitchFamily="2" charset="-122"/>
                          <a:ea typeface="宋体" panose="02010600030101010101" pitchFamily="2" charset="-122"/>
                        </a:rPr>
                        <a:t>0.159675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100" b="0" i="0" u="none" strike="noStrike">
                          <a:solidFill>
                            <a:srgbClr val="000000"/>
                          </a:solidFill>
                          <a:effectLst/>
                          <a:latin typeface="宋体" panose="02010600030101010101" pitchFamily="2" charset="-122"/>
                          <a:ea typeface="宋体" panose="02010600030101010101" pitchFamily="2" charset="-122"/>
                        </a:rPr>
                        <a:t>0.138903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100" b="0" i="0" u="none" strike="noStrike">
                          <a:solidFill>
                            <a:srgbClr val="000000"/>
                          </a:solidFill>
                          <a:effectLst/>
                          <a:latin typeface="宋体" panose="02010600030101010101" pitchFamily="2" charset="-122"/>
                          <a:ea typeface="宋体" panose="02010600030101010101" pitchFamily="2" charset="-122"/>
                        </a:rPr>
                        <a:t>0.08824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100" b="0" i="0" u="none" strike="noStrike">
                          <a:solidFill>
                            <a:srgbClr val="000000"/>
                          </a:solidFill>
                          <a:effectLst/>
                          <a:latin typeface="宋体" panose="02010600030101010101" pitchFamily="2" charset="-122"/>
                          <a:ea typeface="宋体" panose="02010600030101010101" pitchFamily="2" charset="-122"/>
                        </a:rPr>
                        <a:t>0.084786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4911829">
                <a:tc>
                  <a:txBody>
                    <a:bodyPr/>
                    <a:lstStyle/>
                    <a:p>
                      <a:pPr algn="ctr" fontAlgn="b"/>
                      <a:r>
                        <a:rPr lang="zh-CN" altLang="en-US" sz="1100" b="1" i="0" u="none" strike="noStrike">
                          <a:solidFill>
                            <a:srgbClr val="000000"/>
                          </a:solidFill>
                          <a:effectLst/>
                          <a:latin typeface="宋体" panose="02010600030101010101" pitchFamily="2" charset="-122"/>
                          <a:ea typeface="宋体" panose="02010600030101010101" pitchFamily="2" charset="-122"/>
                        </a:rPr>
                        <a:t>描述因子</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1" i="0" u="none" strike="noStrike">
                          <a:solidFill>
                            <a:srgbClr val="000000"/>
                          </a:solidFill>
                          <a:effectLst/>
                          <a:latin typeface="宋体" panose="02010600030101010101" pitchFamily="2" charset="-122"/>
                          <a:ea typeface="宋体" panose="02010600030101010101" pitchFamily="2" charset="-122"/>
                        </a:rPr>
                        <a:t>W</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1" i="0" u="none" strike="noStrike">
                          <a:solidFill>
                            <a:srgbClr val="000000"/>
                          </a:solidFill>
                          <a:effectLst/>
                          <a:latin typeface="宋体" panose="02010600030101010101" pitchFamily="2" charset="-122"/>
                          <a:ea typeface="宋体" panose="02010600030101010101" pitchFamily="2" charset="-122"/>
                        </a:rPr>
                        <a:t>Ta</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1" i="0" u="none" strike="noStrike" dirty="0" err="1">
                          <a:solidFill>
                            <a:srgbClr val="000000"/>
                          </a:solidFill>
                          <a:effectLst/>
                          <a:latin typeface="宋体" panose="02010600030101010101" pitchFamily="2" charset="-122"/>
                          <a:ea typeface="宋体" panose="02010600030101010101" pitchFamily="2" charset="-122"/>
                        </a:rPr>
                        <a:t>c_Stress</a:t>
                      </a:r>
                      <a:endParaRPr lang="en-US" sz="1100" b="1"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1" i="0" u="none" strike="noStrike">
                          <a:solidFill>
                            <a:srgbClr val="000000"/>
                          </a:solidFill>
                          <a:effectLst/>
                          <a:latin typeface="宋体" panose="02010600030101010101" pitchFamily="2" charset="-122"/>
                          <a:ea typeface="宋体" panose="02010600030101010101" pitchFamily="2" charset="-122"/>
                        </a:rPr>
                        <a:t>a_1time</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zh-CN" altLang="en-US" sz="1100" b="1" i="0" u="none" strike="noStrike">
                          <a:solidFill>
                            <a:srgbClr val="000000"/>
                          </a:solidFill>
                          <a:effectLst/>
                          <a:latin typeface="宋体" panose="02010600030101010101" pitchFamily="2" charset="-122"/>
                          <a:ea typeface="宋体" panose="02010600030101010101" pitchFamily="2" charset="-122"/>
                        </a:rPr>
                        <a:t>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zh-CN" altLang="en-US" sz="1100" b="1" i="0" u="none" strike="noStrike" dirty="0">
                          <a:solidFill>
                            <a:srgbClr val="000000"/>
                          </a:solidFill>
                          <a:effectLst/>
                          <a:latin typeface="宋体" panose="02010600030101010101" pitchFamily="2" charset="-122"/>
                          <a:ea typeface="宋体" panose="02010600030101010101" pitchFamily="2" charset="-122"/>
                        </a:rPr>
                        <a:t>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zh-CN" altLang="en-US" sz="1100" b="1" i="0" u="none" strike="noStrike">
                          <a:solidFill>
                            <a:srgbClr val="000000"/>
                          </a:solidFill>
                          <a:effectLst/>
                          <a:latin typeface="宋体" panose="02010600030101010101" pitchFamily="2" charset="-122"/>
                          <a:ea typeface="宋体" panose="02010600030101010101" pitchFamily="2" charset="-122"/>
                        </a:rPr>
                        <a:t>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182880">
                <a:tc>
                  <a:txBody>
                    <a:bodyPr/>
                    <a:lstStyle/>
                    <a:p>
                      <a:pPr algn="ctr" fontAlgn="t"/>
                      <a:r>
                        <a:rPr lang="zh-CN" altLang="en-US" sz="1100" b="1" i="0" u="none" strike="noStrike">
                          <a:solidFill>
                            <a:srgbClr val="000000"/>
                          </a:solidFill>
                          <a:effectLst/>
                          <a:latin typeface="宋体" panose="02010600030101010101" pitchFamily="2" charset="-122"/>
                          <a:ea typeface="宋体" panose="02010600030101010101" pitchFamily="2" charset="-122"/>
                        </a:rPr>
                        <a:t>相关度</a:t>
                      </a:r>
                    </a:p>
                  </a:txBody>
                  <a:tcPr marL="7620" marR="7620" marT="762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100" b="0" i="0" u="none" strike="noStrike">
                          <a:solidFill>
                            <a:srgbClr val="000000"/>
                          </a:solidFill>
                          <a:effectLst/>
                          <a:latin typeface="宋体" panose="02010600030101010101" pitchFamily="2" charset="-122"/>
                          <a:ea typeface="宋体" panose="02010600030101010101" pitchFamily="2" charset="-122"/>
                        </a:rPr>
                        <a:t>0.075546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100" b="0" i="0" u="none" strike="noStrike">
                          <a:solidFill>
                            <a:srgbClr val="000000"/>
                          </a:solidFill>
                          <a:effectLst/>
                          <a:latin typeface="宋体" panose="02010600030101010101" pitchFamily="2" charset="-122"/>
                          <a:ea typeface="宋体" panose="02010600030101010101" pitchFamily="2" charset="-122"/>
                        </a:rPr>
                        <a:t>0.058569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100" b="0" i="0" u="none" strike="noStrike" dirty="0">
                          <a:solidFill>
                            <a:srgbClr val="000000"/>
                          </a:solidFill>
                          <a:effectLst/>
                          <a:latin typeface="宋体" panose="02010600030101010101" pitchFamily="2" charset="-122"/>
                          <a:ea typeface="宋体" panose="02010600030101010101" pitchFamily="2" charset="-122"/>
                        </a:rPr>
                        <a:t>0.043993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100" b="0" i="0" u="none" strike="noStrike" dirty="0">
                          <a:solidFill>
                            <a:srgbClr val="000000"/>
                          </a:solidFill>
                          <a:effectLst/>
                          <a:latin typeface="宋体" panose="02010600030101010101" pitchFamily="2" charset="-122"/>
                          <a:ea typeface="宋体" panose="02010600030101010101" pitchFamily="2" charset="-122"/>
                        </a:rPr>
                        <a:t>0.02473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zh-CN" altLang="en-US" sz="1100" b="1" i="0" u="none" strike="noStrike">
                          <a:solidFill>
                            <a:srgbClr val="000000"/>
                          </a:solidFill>
                          <a:effectLst/>
                          <a:latin typeface="宋体" panose="02010600030101010101" pitchFamily="2" charset="-122"/>
                          <a:ea typeface="宋体" panose="02010600030101010101" pitchFamily="2" charset="-122"/>
                        </a:rPr>
                        <a:t>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zh-CN" altLang="en-US" sz="1100" b="1" i="0" u="none" strike="noStrike" dirty="0">
                          <a:solidFill>
                            <a:srgbClr val="000000"/>
                          </a:solidFill>
                          <a:effectLst/>
                          <a:latin typeface="宋体" panose="02010600030101010101" pitchFamily="2" charset="-122"/>
                          <a:ea typeface="宋体" panose="02010600030101010101" pitchFamily="2" charset="-122"/>
                        </a:rPr>
                        <a:t>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zh-CN" altLang="en-US" sz="1100" b="1" i="0" u="none" strike="noStrike" dirty="0">
                          <a:solidFill>
                            <a:srgbClr val="000000"/>
                          </a:solidFill>
                          <a:effectLst/>
                          <a:latin typeface="宋体" panose="02010600030101010101" pitchFamily="2" charset="-122"/>
                          <a:ea typeface="宋体" panose="02010600030101010101" pitchFamily="2" charset="-122"/>
                        </a:rPr>
                        <a:t>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1337665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40"/>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42"/>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nodeType="clickEffect">
                                  <p:stCondLst>
                                    <p:cond delay="0"/>
                                  </p:stCondLst>
                                  <p:childTnLst>
                                    <p:set>
                                      <p:cBhvr>
                                        <p:cTn id="24" dur="1" fill="hold">
                                          <p:stCondLst>
                                            <p:cond delay="0"/>
                                          </p:stCondLst>
                                        </p:cTn>
                                        <p:tgtEl>
                                          <p:spTgt spid="37"/>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0"/>
                                          </p:stCondLst>
                                        </p:cTn>
                                        <p:tgtEl>
                                          <p:spTgt spid="3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179331" y="880869"/>
            <a:ext cx="8764589" cy="3844583"/>
          </a:xfrm>
          <a:prstGeom prst="rect">
            <a:avLst/>
          </a:prstGeom>
          <a:noFill/>
          <a:ln w="28575">
            <a:solidFill>
              <a:schemeClr val="accent6">
                <a:lumMod val="60000"/>
                <a:lumOff val="40000"/>
              </a:schemeClr>
            </a:solidFill>
          </a:ln>
        </p:spPr>
        <p:txBody>
          <a:bodyPr wrap="square" rtlCol="0">
            <a:spAutoFit/>
          </a:bodyPr>
          <a:lstStyle/>
          <a:p>
            <a:endParaRPr lang="zh-CN" altLang="en-US" dirty="0"/>
          </a:p>
        </p:txBody>
      </p:sp>
      <p:sp>
        <p:nvSpPr>
          <p:cNvPr id="2" name="标题 1"/>
          <p:cNvSpPr>
            <a:spLocks noGrp="1"/>
          </p:cNvSpPr>
          <p:nvPr>
            <p:ph type="title"/>
          </p:nvPr>
        </p:nvSpPr>
        <p:spPr>
          <a:xfrm>
            <a:off x="863953" y="79342"/>
            <a:ext cx="8229600" cy="687846"/>
          </a:xfrm>
        </p:spPr>
        <p:txBody>
          <a:bodyPr>
            <a:noAutofit/>
          </a:bodyPr>
          <a:lstStyle/>
          <a:p>
            <a:pPr lvl="0"/>
            <a:r>
              <a:rPr lang="zh-CN" altLang="en-US" sz="2400" dirty="0"/>
              <a:t>冗余属性分析</a:t>
            </a:r>
            <a:r>
              <a:rPr lang="en-US" altLang="zh-CN" sz="2400" dirty="0"/>
              <a:t>——</a:t>
            </a:r>
            <a:r>
              <a:rPr lang="zh-CN" altLang="en-US" sz="2400" dirty="0">
                <a:solidFill>
                  <a:srgbClr val="FF0000"/>
                </a:solidFill>
              </a:rPr>
              <a:t>蠕变性能数据</a:t>
            </a:r>
          </a:p>
        </p:txBody>
      </p:sp>
      <p:pic>
        <p:nvPicPr>
          <p:cNvPr id="3" name="图片 2"/>
          <p:cNvPicPr>
            <a:picLocks noChangeAspect="1"/>
          </p:cNvPicPr>
          <p:nvPr/>
        </p:nvPicPr>
        <p:blipFill>
          <a:blip r:embed="rId3"/>
          <a:stretch>
            <a:fillRect/>
          </a:stretch>
        </p:blipFill>
        <p:spPr>
          <a:xfrm>
            <a:off x="258608" y="1513335"/>
            <a:ext cx="8460506" cy="2112761"/>
          </a:xfrm>
          <a:prstGeom prst="rect">
            <a:avLst/>
          </a:prstGeom>
        </p:spPr>
      </p:pic>
      <p:sp>
        <p:nvSpPr>
          <p:cNvPr id="4" name="文本框 3"/>
          <p:cNvSpPr txBox="1"/>
          <p:nvPr/>
        </p:nvSpPr>
        <p:spPr>
          <a:xfrm>
            <a:off x="158945" y="880869"/>
            <a:ext cx="3600400" cy="369332"/>
          </a:xfrm>
          <a:prstGeom prst="rect">
            <a:avLst/>
          </a:prstGeom>
          <a:noFill/>
        </p:spPr>
        <p:txBody>
          <a:bodyPr wrap="square" rtlCol="0">
            <a:spAutoFit/>
          </a:bodyPr>
          <a:lstStyle/>
          <a:p>
            <a:r>
              <a:rPr lang="zh-CN" altLang="en-US" b="1" dirty="0">
                <a:hlinkClick r:id="rId4" action="ppaction://hlinkfile"/>
              </a:rPr>
              <a:t>蠕变属性与属性之间的相关性</a:t>
            </a:r>
            <a:endParaRPr lang="zh-CN" altLang="en-US" b="1" dirty="0"/>
          </a:p>
        </p:txBody>
      </p:sp>
      <p:sp>
        <p:nvSpPr>
          <p:cNvPr id="16" name="文本框 15"/>
          <p:cNvSpPr txBox="1"/>
          <p:nvPr/>
        </p:nvSpPr>
        <p:spPr>
          <a:xfrm>
            <a:off x="158945" y="4725452"/>
            <a:ext cx="8784975" cy="2031325"/>
          </a:xfrm>
          <a:prstGeom prst="rect">
            <a:avLst/>
          </a:prstGeom>
          <a:noFill/>
        </p:spPr>
        <p:txBody>
          <a:bodyPr wrap="square" rtlCol="0">
            <a:spAutoFit/>
          </a:bodyPr>
          <a:lstStyle/>
          <a:p>
            <a:r>
              <a:rPr lang="zh-CN" altLang="en-US" b="1" dirty="0"/>
              <a:t>冗余属性分析结论分析：</a:t>
            </a:r>
            <a:endParaRPr lang="en-US" altLang="zh-CN" b="1" dirty="0"/>
          </a:p>
          <a:p>
            <a:r>
              <a:rPr lang="zh-CN" altLang="en-US" dirty="0"/>
              <a:t>（</a:t>
            </a:r>
            <a:r>
              <a:rPr lang="en-US" altLang="zh-CN" dirty="0"/>
              <a:t>1</a:t>
            </a:r>
            <a:r>
              <a:rPr lang="zh-CN" altLang="en-US" dirty="0"/>
              <a:t>）表中给出了蠕变属性与属性之间的相关系数，相关系数的绝对值越大，表明两者之间相关程度越大，两属性之间存在冗余性。</a:t>
            </a:r>
            <a:endParaRPr lang="en-US" altLang="zh-CN" dirty="0"/>
          </a:p>
          <a:p>
            <a:r>
              <a:rPr lang="zh-CN" altLang="en-US" dirty="0"/>
              <a:t>（</a:t>
            </a:r>
            <a:r>
              <a:rPr lang="en-US" altLang="zh-CN" dirty="0"/>
              <a:t>2</a:t>
            </a:r>
            <a:r>
              <a:rPr lang="zh-CN" altLang="en-US" dirty="0"/>
              <a:t>）从分析结果中可以看出，</a:t>
            </a:r>
            <a:r>
              <a:rPr lang="en-US" altLang="zh-CN" dirty="0">
                <a:solidFill>
                  <a:srgbClr val="FF0000"/>
                </a:solidFill>
              </a:rPr>
              <a:t>C</a:t>
            </a:r>
            <a:r>
              <a:rPr lang="zh-CN" altLang="en-US" dirty="0">
                <a:solidFill>
                  <a:srgbClr val="FF0000"/>
                </a:solidFill>
              </a:rPr>
              <a:t>和</a:t>
            </a:r>
            <a:r>
              <a:rPr lang="en-US" altLang="zh-CN" dirty="0">
                <a:solidFill>
                  <a:srgbClr val="FF0000"/>
                </a:solidFill>
              </a:rPr>
              <a:t>B</a:t>
            </a:r>
            <a:r>
              <a:rPr lang="zh-CN" altLang="en-US" dirty="0">
                <a:solidFill>
                  <a:srgbClr val="FF0000"/>
                </a:solidFill>
              </a:rPr>
              <a:t>元素质量分数之间的相关系数为</a:t>
            </a:r>
            <a:r>
              <a:rPr lang="en-US" altLang="zh-CN" dirty="0">
                <a:solidFill>
                  <a:srgbClr val="FF0000"/>
                </a:solidFill>
              </a:rPr>
              <a:t>0.935285</a:t>
            </a:r>
            <a:r>
              <a:rPr lang="zh-CN" altLang="en-US" dirty="0"/>
              <a:t>，存在较强的相关性，因此可以认为二者之间可能存在冗余性。</a:t>
            </a:r>
            <a:endParaRPr lang="en-US" altLang="zh-CN" dirty="0"/>
          </a:p>
          <a:p>
            <a:r>
              <a:rPr lang="zh-CN" altLang="en-US" dirty="0"/>
              <a:t>（</a:t>
            </a:r>
            <a:r>
              <a:rPr lang="en-US" altLang="zh-CN" dirty="0"/>
              <a:t>3</a:t>
            </a:r>
            <a:r>
              <a:rPr lang="zh-CN" altLang="en-US" dirty="0"/>
              <a:t>）</a:t>
            </a:r>
            <a:r>
              <a:rPr lang="en-US" altLang="zh-CN" dirty="0"/>
              <a:t>a_2T</a:t>
            </a:r>
            <a:r>
              <a:rPr lang="zh-CN" altLang="en-US" dirty="0"/>
              <a:t>（二阶段时效处理温度）和</a:t>
            </a:r>
            <a:r>
              <a:rPr lang="en-US" altLang="zh-CN" dirty="0"/>
              <a:t>B</a:t>
            </a:r>
            <a:r>
              <a:rPr lang="zh-CN" altLang="en-US" dirty="0"/>
              <a:t>元素之间的相关关系为</a:t>
            </a:r>
            <a:r>
              <a:rPr lang="en-US" altLang="zh-CN" dirty="0"/>
              <a:t>0.869216</a:t>
            </a:r>
            <a:r>
              <a:rPr lang="zh-CN" altLang="en-US" dirty="0"/>
              <a:t> ，相关性较强，因此二者之间也可能存在冗余性。</a:t>
            </a:r>
          </a:p>
        </p:txBody>
      </p:sp>
      <p:pic>
        <p:nvPicPr>
          <p:cNvPr id="17" name="图片 16"/>
          <p:cNvPicPr>
            <a:picLocks noChangeAspect="1"/>
          </p:cNvPicPr>
          <p:nvPr/>
        </p:nvPicPr>
        <p:blipFill>
          <a:blip r:embed="rId5"/>
          <a:stretch>
            <a:fillRect/>
          </a:stretch>
        </p:blipFill>
        <p:spPr>
          <a:xfrm>
            <a:off x="5452347" y="1009532"/>
            <a:ext cx="3397733" cy="3473575"/>
          </a:xfrm>
          <a:prstGeom prst="rect">
            <a:avLst/>
          </a:prstGeom>
        </p:spPr>
      </p:pic>
      <p:sp>
        <p:nvSpPr>
          <p:cNvPr id="6" name="文本框 5"/>
          <p:cNvSpPr txBox="1"/>
          <p:nvPr/>
        </p:nvSpPr>
        <p:spPr>
          <a:xfrm>
            <a:off x="242243" y="3652934"/>
            <a:ext cx="5109024" cy="923330"/>
          </a:xfrm>
          <a:prstGeom prst="rect">
            <a:avLst/>
          </a:prstGeom>
          <a:noFill/>
          <a:ln>
            <a:solidFill>
              <a:srgbClr val="FF0000"/>
            </a:solidFill>
          </a:ln>
        </p:spPr>
        <p:txBody>
          <a:bodyPr wrap="square" rtlCol="0">
            <a:spAutoFit/>
          </a:bodyPr>
          <a:lstStyle/>
          <a:p>
            <a:pPr marL="285750" indent="-285750">
              <a:buFont typeface="Wingdings" panose="05000000000000000000" pitchFamily="2" charset="2"/>
              <a:buChar char="p"/>
            </a:pPr>
            <a:r>
              <a:rPr lang="zh-CN" altLang="en-US" dirty="0">
                <a:solidFill>
                  <a:srgbClr val="FF0000"/>
                </a:solidFill>
              </a:rPr>
              <a:t>根据专家经验，设定冗余性阈值为</a:t>
            </a:r>
            <a:r>
              <a:rPr lang="en-US" altLang="zh-CN" dirty="0">
                <a:solidFill>
                  <a:srgbClr val="FF0000"/>
                </a:solidFill>
              </a:rPr>
              <a:t>0.86</a:t>
            </a:r>
            <a:r>
              <a:rPr lang="zh-CN" altLang="en-US" dirty="0">
                <a:solidFill>
                  <a:srgbClr val="FF0000"/>
                </a:solidFill>
              </a:rPr>
              <a:t>，即如果属性与属性的相关系数大于</a:t>
            </a:r>
            <a:r>
              <a:rPr lang="en-US" altLang="zh-CN" dirty="0">
                <a:solidFill>
                  <a:srgbClr val="FF0000"/>
                </a:solidFill>
              </a:rPr>
              <a:t>0.86</a:t>
            </a:r>
            <a:r>
              <a:rPr lang="zh-CN" altLang="en-US" dirty="0">
                <a:solidFill>
                  <a:srgbClr val="FF0000"/>
                </a:solidFill>
              </a:rPr>
              <a:t>，则说明属性与属性之间存在冗余性。</a:t>
            </a:r>
          </a:p>
        </p:txBody>
      </p:sp>
    </p:spTree>
    <p:extLst>
      <p:ext uri="{BB962C8B-B14F-4D97-AF65-F5344CB8AC3E}">
        <p14:creationId xmlns:p14="http://schemas.microsoft.com/office/powerpoint/2010/main" val="2595172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7584" y="68787"/>
            <a:ext cx="8229600" cy="687846"/>
          </a:xfrm>
        </p:spPr>
        <p:txBody>
          <a:bodyPr>
            <a:normAutofit/>
          </a:bodyPr>
          <a:lstStyle/>
          <a:p>
            <a:r>
              <a:rPr lang="zh-CN" altLang="en-US" sz="2300" dirty="0"/>
              <a:t>平台展示</a:t>
            </a:r>
            <a:r>
              <a:rPr lang="en-US" altLang="zh-CN" sz="2300" dirty="0"/>
              <a:t>——</a:t>
            </a:r>
            <a:r>
              <a:rPr lang="zh-CN" altLang="en-US" sz="2300" dirty="0">
                <a:solidFill>
                  <a:srgbClr val="FF0000"/>
                </a:solidFill>
              </a:rPr>
              <a:t>机器学习算法（非自动化）</a:t>
            </a:r>
          </a:p>
        </p:txBody>
      </p:sp>
      <p:pic>
        <p:nvPicPr>
          <p:cNvPr id="3" name="图片 2"/>
          <p:cNvPicPr>
            <a:picLocks noChangeAspect="1"/>
          </p:cNvPicPr>
          <p:nvPr/>
        </p:nvPicPr>
        <p:blipFill>
          <a:blip r:embed="rId3"/>
          <a:stretch>
            <a:fillRect/>
          </a:stretch>
        </p:blipFill>
        <p:spPr>
          <a:xfrm>
            <a:off x="395536" y="1525354"/>
            <a:ext cx="8576953" cy="4824536"/>
          </a:xfrm>
          <a:prstGeom prst="rect">
            <a:avLst/>
          </a:prstGeom>
        </p:spPr>
      </p:pic>
      <p:sp>
        <p:nvSpPr>
          <p:cNvPr id="4" name="文本框 3"/>
          <p:cNvSpPr txBox="1"/>
          <p:nvPr/>
        </p:nvSpPr>
        <p:spPr>
          <a:xfrm>
            <a:off x="282884" y="879023"/>
            <a:ext cx="8388424" cy="646331"/>
          </a:xfrm>
          <a:prstGeom prst="rect">
            <a:avLst/>
          </a:prstGeom>
          <a:noFill/>
        </p:spPr>
        <p:txBody>
          <a:bodyPr wrap="square" rtlCol="0">
            <a:spAutoFit/>
          </a:bodyPr>
          <a:lstStyle/>
          <a:p>
            <a:r>
              <a:rPr lang="zh-CN" altLang="en-US" b="1" dirty="0">
                <a:solidFill>
                  <a:srgbClr val="FF0000"/>
                </a:solidFill>
              </a:rPr>
              <a:t>非自动化机器学习算法</a:t>
            </a:r>
            <a:r>
              <a:rPr lang="en-US" altLang="zh-CN" b="1" dirty="0">
                <a:solidFill>
                  <a:srgbClr val="FF0000"/>
                </a:solidFill>
              </a:rPr>
              <a:t>:</a:t>
            </a:r>
          </a:p>
          <a:p>
            <a:r>
              <a:rPr lang="en-US" altLang="zh-CN" b="1" dirty="0">
                <a:solidFill>
                  <a:srgbClr val="FF0000"/>
                </a:solidFill>
              </a:rPr>
              <a:t> </a:t>
            </a:r>
            <a:r>
              <a:rPr lang="zh-CN" altLang="en-US" b="1" dirty="0"/>
              <a:t>用户选择数据、算法，系统执行算法并展示实验结果。</a:t>
            </a:r>
          </a:p>
        </p:txBody>
      </p:sp>
      <p:sp>
        <p:nvSpPr>
          <p:cNvPr id="5" name="灯片编号占位符 3"/>
          <p:cNvSpPr>
            <a:spLocks noGrp="1"/>
          </p:cNvSpPr>
          <p:nvPr>
            <p:ph type="sldNum" sz="quarter" idx="12"/>
          </p:nvPr>
        </p:nvSpPr>
        <p:spPr>
          <a:xfrm>
            <a:off x="6553200" y="6356350"/>
            <a:ext cx="2133600" cy="365125"/>
          </a:xfrm>
        </p:spPr>
        <p:txBody>
          <a:bodyPr/>
          <a:lstStyle/>
          <a:p>
            <a:pPr>
              <a:defRPr/>
            </a:pPr>
            <a:fld id="{08E4615B-E24A-433E-80BC-3B1F966429DC}" type="slidenum">
              <a:rPr lang="zh-CN" altLang="en-US" smtClean="0"/>
              <a:t>15</a:t>
            </a:fld>
            <a:endParaRPr lang="zh-CN" altLang="en-US" dirty="0"/>
          </a:p>
        </p:txBody>
      </p:sp>
      <p:sp>
        <p:nvSpPr>
          <p:cNvPr id="6" name="灯片编号占位符 3"/>
          <p:cNvSpPr txBox="1"/>
          <p:nvPr/>
        </p:nvSpPr>
        <p:spPr>
          <a:xfrm>
            <a:off x="6705600" y="6508750"/>
            <a:ext cx="21336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08E4615B-E24A-433E-80BC-3B1F966429DC}" type="slidenum">
              <a:rPr lang="zh-CN" altLang="en-US" smtClean="0"/>
              <a:t>15</a:t>
            </a:fld>
            <a:endParaRPr lang="zh-CN" altLang="en-US" dirty="0"/>
          </a:p>
        </p:txBody>
      </p:sp>
    </p:spTree>
    <p:extLst>
      <p:ext uri="{BB962C8B-B14F-4D97-AF65-F5344CB8AC3E}">
        <p14:creationId xmlns:p14="http://schemas.microsoft.com/office/powerpoint/2010/main" val="6776408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p:cNvPicPr>
            <a:picLocks noChangeAspect="1"/>
          </p:cNvPicPr>
          <p:nvPr/>
        </p:nvPicPr>
        <p:blipFill>
          <a:blip r:embed="rId3"/>
          <a:stretch>
            <a:fillRect/>
          </a:stretch>
        </p:blipFill>
        <p:spPr>
          <a:xfrm>
            <a:off x="1210310" y="1511935"/>
            <a:ext cx="6085205" cy="1970405"/>
          </a:xfrm>
          <a:prstGeom prst="rect">
            <a:avLst/>
          </a:prstGeom>
        </p:spPr>
      </p:pic>
      <p:pic>
        <p:nvPicPr>
          <p:cNvPr id="19" name="图片 18"/>
          <p:cNvPicPr>
            <a:picLocks noChangeAspect="1"/>
          </p:cNvPicPr>
          <p:nvPr/>
        </p:nvPicPr>
        <p:blipFill>
          <a:blip r:embed="rId4"/>
          <a:stretch>
            <a:fillRect/>
          </a:stretch>
        </p:blipFill>
        <p:spPr>
          <a:xfrm>
            <a:off x="1211580" y="2937510"/>
            <a:ext cx="6084570" cy="2130425"/>
          </a:xfrm>
          <a:prstGeom prst="rect">
            <a:avLst/>
          </a:prstGeom>
        </p:spPr>
      </p:pic>
      <p:sp>
        <p:nvSpPr>
          <p:cNvPr id="2" name="标题 1"/>
          <p:cNvSpPr>
            <a:spLocks noGrp="1"/>
          </p:cNvSpPr>
          <p:nvPr>
            <p:ph type="title"/>
          </p:nvPr>
        </p:nvSpPr>
        <p:spPr>
          <a:xfrm>
            <a:off x="894679" y="35749"/>
            <a:ext cx="8229600" cy="796950"/>
          </a:xfrm>
        </p:spPr>
        <p:txBody>
          <a:bodyPr>
            <a:normAutofit/>
          </a:bodyPr>
          <a:lstStyle/>
          <a:p>
            <a:r>
              <a:rPr lang="zh-CN" altLang="en-US" sz="2000" dirty="0"/>
              <a:t>机器学习算法</a:t>
            </a:r>
            <a:r>
              <a:rPr lang="en-US" altLang="zh-CN" sz="2000" dirty="0"/>
              <a:t>——</a:t>
            </a:r>
            <a:r>
              <a:rPr lang="zh-CN" altLang="en-US" sz="2000" dirty="0">
                <a:solidFill>
                  <a:srgbClr val="FF0000"/>
                </a:solidFill>
              </a:rPr>
              <a:t>半自动化（模板）流水线</a:t>
            </a:r>
          </a:p>
        </p:txBody>
      </p:sp>
      <p:sp>
        <p:nvSpPr>
          <p:cNvPr id="4" name="灯片编号占位符 3"/>
          <p:cNvSpPr>
            <a:spLocks noGrp="1"/>
          </p:cNvSpPr>
          <p:nvPr>
            <p:ph type="sldNum" sz="quarter" idx="12"/>
          </p:nvPr>
        </p:nvSpPr>
        <p:spPr/>
        <p:txBody>
          <a:bodyPr/>
          <a:lstStyle/>
          <a:p>
            <a:pPr>
              <a:defRPr/>
            </a:pPr>
            <a:fld id="{08E4615B-E24A-433E-80BC-3B1F966429DC}" type="slidenum">
              <a:rPr lang="zh-CN" altLang="en-US" smtClean="0"/>
              <a:t>16</a:t>
            </a:fld>
            <a:endParaRPr lang="zh-CN" altLang="en-US" dirty="0"/>
          </a:p>
        </p:txBody>
      </p:sp>
      <p:sp>
        <p:nvSpPr>
          <p:cNvPr id="11" name="矩形: 圆角 10"/>
          <p:cNvSpPr/>
          <p:nvPr/>
        </p:nvSpPr>
        <p:spPr>
          <a:xfrm>
            <a:off x="714375" y="796925"/>
            <a:ext cx="8069580" cy="715010"/>
          </a:xfrm>
          <a:prstGeom prst="round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zh-CN" altLang="en-US" dirty="0"/>
              <a:t>为用户提供算法模板，根据用户选择的模板类型为用户自动生成相应的模板流水线，在用户选择需要处理的科学数据后，对该数据进行自动化处理。</a:t>
            </a:r>
          </a:p>
        </p:txBody>
      </p:sp>
      <p:sp>
        <p:nvSpPr>
          <p:cNvPr id="18" name="箭头: 虚尾 17"/>
          <p:cNvSpPr/>
          <p:nvPr/>
        </p:nvSpPr>
        <p:spPr>
          <a:xfrm rot="5400000">
            <a:off x="4127966" y="2833220"/>
            <a:ext cx="397450" cy="693942"/>
          </a:xfrm>
          <a:prstGeom prst="stripedRightArrow">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1045210" y="2032635"/>
            <a:ext cx="309880" cy="368300"/>
          </a:xfrm>
          <a:prstGeom prst="rect">
            <a:avLst/>
          </a:prstGeom>
          <a:noFill/>
        </p:spPr>
        <p:txBody>
          <a:bodyPr wrap="none" rtlCol="0">
            <a:spAutoFit/>
          </a:bodyPr>
          <a:lstStyle/>
          <a:p>
            <a:endParaRPr lang="zh-CN" altLang="en-US"/>
          </a:p>
        </p:txBody>
      </p:sp>
      <p:sp>
        <p:nvSpPr>
          <p:cNvPr id="21" name="文本框 20"/>
          <p:cNvSpPr txBox="1"/>
          <p:nvPr/>
        </p:nvSpPr>
        <p:spPr>
          <a:xfrm>
            <a:off x="4514850" y="3010535"/>
            <a:ext cx="2935605" cy="368300"/>
          </a:xfrm>
          <a:prstGeom prst="rect">
            <a:avLst/>
          </a:prstGeom>
          <a:noFill/>
        </p:spPr>
        <p:txBody>
          <a:bodyPr wrap="square" rtlCol="0">
            <a:spAutoFit/>
          </a:bodyPr>
          <a:lstStyle/>
          <a:p>
            <a:pPr algn="ctr"/>
            <a:r>
              <a:rPr lang="zh-CN" altLang="en-US" b="1" dirty="0"/>
              <a:t>用户选择处理的科学数据</a:t>
            </a:r>
          </a:p>
        </p:txBody>
      </p:sp>
      <p:sp>
        <p:nvSpPr>
          <p:cNvPr id="12" name="思想气泡: 云 13"/>
          <p:cNvSpPr/>
          <p:nvPr/>
        </p:nvSpPr>
        <p:spPr>
          <a:xfrm>
            <a:off x="6062980" y="1661160"/>
            <a:ext cx="3475355" cy="658495"/>
          </a:xfrm>
          <a:prstGeom prst="cloudCallou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自动生成模板流水线</a:t>
            </a:r>
          </a:p>
        </p:txBody>
      </p:sp>
      <p:sp>
        <p:nvSpPr>
          <p:cNvPr id="13" name="箭头: 虚尾 17"/>
          <p:cNvSpPr/>
          <p:nvPr/>
        </p:nvSpPr>
        <p:spPr>
          <a:xfrm rot="5400000">
            <a:off x="4127966" y="4510255"/>
            <a:ext cx="397450" cy="693942"/>
          </a:xfrm>
          <a:prstGeom prst="stripedRightArrow">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a:p>
        </p:txBody>
      </p:sp>
      <p:pic>
        <p:nvPicPr>
          <p:cNvPr id="15" name="图片 14"/>
          <p:cNvPicPr>
            <a:picLocks noChangeAspect="1"/>
          </p:cNvPicPr>
          <p:nvPr/>
        </p:nvPicPr>
        <p:blipFill>
          <a:blip r:embed="rId5"/>
          <a:stretch>
            <a:fillRect/>
          </a:stretch>
        </p:blipFill>
        <p:spPr>
          <a:xfrm>
            <a:off x="1629410" y="5135245"/>
            <a:ext cx="2557145" cy="1456690"/>
          </a:xfrm>
          <a:prstGeom prst="rect">
            <a:avLst/>
          </a:prstGeom>
        </p:spPr>
      </p:pic>
      <p:pic>
        <p:nvPicPr>
          <p:cNvPr id="16" name="图片 15"/>
          <p:cNvPicPr>
            <a:picLocks noChangeAspect="1"/>
          </p:cNvPicPr>
          <p:nvPr/>
        </p:nvPicPr>
        <p:blipFill>
          <a:blip r:embed="rId6"/>
          <a:stretch>
            <a:fillRect/>
          </a:stretch>
        </p:blipFill>
        <p:spPr>
          <a:xfrm>
            <a:off x="4514850" y="5067935"/>
            <a:ext cx="2621915" cy="1210310"/>
          </a:xfrm>
          <a:prstGeom prst="rect">
            <a:avLst/>
          </a:prstGeom>
        </p:spPr>
      </p:pic>
      <p:sp>
        <p:nvSpPr>
          <p:cNvPr id="20" name="文本框 19"/>
          <p:cNvSpPr txBox="1"/>
          <p:nvPr/>
        </p:nvSpPr>
        <p:spPr>
          <a:xfrm>
            <a:off x="4186555" y="4658360"/>
            <a:ext cx="2519680" cy="368300"/>
          </a:xfrm>
          <a:prstGeom prst="rect">
            <a:avLst/>
          </a:prstGeom>
          <a:noFill/>
        </p:spPr>
        <p:txBody>
          <a:bodyPr wrap="square" rtlCol="0">
            <a:spAutoFit/>
          </a:bodyPr>
          <a:lstStyle/>
          <a:p>
            <a:pPr algn="ctr"/>
            <a:r>
              <a:rPr lang="zh-CN" altLang="en-US" b="1" dirty="0"/>
              <a:t>自动处理流水线</a:t>
            </a:r>
          </a:p>
        </p:txBody>
      </p:sp>
      <p:sp>
        <p:nvSpPr>
          <p:cNvPr id="23" name="思想气泡: 云 13"/>
          <p:cNvSpPr/>
          <p:nvPr/>
        </p:nvSpPr>
        <p:spPr>
          <a:xfrm>
            <a:off x="6553200" y="4497705"/>
            <a:ext cx="2882265" cy="637540"/>
          </a:xfrm>
          <a:prstGeom prst="cloudCallou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结果可视化</a:t>
            </a:r>
          </a:p>
        </p:txBody>
      </p:sp>
    </p:spTree>
    <p:extLst>
      <p:ext uri="{BB962C8B-B14F-4D97-AF65-F5344CB8AC3E}">
        <p14:creationId xmlns:p14="http://schemas.microsoft.com/office/powerpoint/2010/main" val="22631972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94679" y="35749"/>
            <a:ext cx="8229600" cy="796950"/>
          </a:xfrm>
        </p:spPr>
        <p:txBody>
          <a:bodyPr>
            <a:normAutofit/>
          </a:bodyPr>
          <a:lstStyle/>
          <a:p>
            <a:r>
              <a:rPr lang="zh-CN" altLang="en-US" sz="2000" dirty="0"/>
              <a:t>机器学习算法</a:t>
            </a:r>
            <a:r>
              <a:rPr lang="en-US" altLang="zh-CN" sz="2000" dirty="0"/>
              <a:t>——</a:t>
            </a:r>
            <a:r>
              <a:rPr lang="zh-CN" altLang="en-US" sz="2000" dirty="0">
                <a:solidFill>
                  <a:srgbClr val="FF0000"/>
                </a:solidFill>
              </a:rPr>
              <a:t>全自动化</a:t>
            </a:r>
          </a:p>
        </p:txBody>
      </p:sp>
      <p:pic>
        <p:nvPicPr>
          <p:cNvPr id="4" name="图片 3"/>
          <p:cNvPicPr>
            <a:picLocks noChangeAspect="1"/>
          </p:cNvPicPr>
          <p:nvPr/>
        </p:nvPicPr>
        <p:blipFill>
          <a:blip r:embed="rId3"/>
          <a:stretch>
            <a:fillRect/>
          </a:stretch>
        </p:blipFill>
        <p:spPr>
          <a:xfrm>
            <a:off x="107504" y="1052736"/>
            <a:ext cx="8892480" cy="5474143"/>
          </a:xfrm>
          <a:prstGeom prst="rect">
            <a:avLst/>
          </a:prstGeom>
        </p:spPr>
      </p:pic>
    </p:spTree>
    <p:extLst>
      <p:ext uri="{BB962C8B-B14F-4D97-AF65-F5344CB8AC3E}">
        <p14:creationId xmlns:p14="http://schemas.microsoft.com/office/powerpoint/2010/main" val="35444097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55575" y="10684"/>
            <a:ext cx="8322877" cy="791589"/>
          </a:xfrm>
        </p:spPr>
        <p:txBody>
          <a:bodyPr>
            <a:normAutofit/>
          </a:bodyPr>
          <a:lstStyle/>
          <a:p>
            <a:r>
              <a:rPr lang="zh-CN" altLang="en-US" sz="2200" dirty="0"/>
              <a:t>工作进展总览</a:t>
            </a:r>
          </a:p>
        </p:txBody>
      </p:sp>
      <p:graphicFrame>
        <p:nvGraphicFramePr>
          <p:cNvPr id="13" name="图示 12"/>
          <p:cNvGraphicFramePr/>
          <p:nvPr>
            <p:extLst>
              <p:ext uri="{D42A27DB-BD31-4B8C-83A1-F6EECF244321}">
                <p14:modId xmlns:p14="http://schemas.microsoft.com/office/powerpoint/2010/main" val="2397565106"/>
              </p:ext>
            </p:extLst>
          </p:nvPr>
        </p:nvGraphicFramePr>
        <p:xfrm>
          <a:off x="1187624" y="1340768"/>
          <a:ext cx="6792416" cy="469629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359978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94679" y="9991"/>
            <a:ext cx="8229600" cy="796950"/>
          </a:xfrm>
        </p:spPr>
        <p:txBody>
          <a:bodyPr>
            <a:normAutofit/>
          </a:bodyPr>
          <a:lstStyle/>
          <a:p>
            <a:r>
              <a:rPr lang="zh-CN" altLang="en-US" sz="2200" dirty="0">
                <a:solidFill>
                  <a:srgbClr val="FF0000"/>
                </a:solidFill>
              </a:rPr>
              <a:t>基于知识图谱和数据溯源的科学数据资源关联分析</a:t>
            </a:r>
          </a:p>
        </p:txBody>
      </p:sp>
      <p:grpSp>
        <p:nvGrpSpPr>
          <p:cNvPr id="131" name="组合 130"/>
          <p:cNvGrpSpPr/>
          <p:nvPr/>
        </p:nvGrpSpPr>
        <p:grpSpPr>
          <a:xfrm>
            <a:off x="251520" y="799267"/>
            <a:ext cx="8559745" cy="6058733"/>
            <a:chOff x="21306" y="786522"/>
            <a:chExt cx="8559745" cy="6058733"/>
          </a:xfrm>
        </p:grpSpPr>
        <p:grpSp>
          <p:nvGrpSpPr>
            <p:cNvPr id="123" name="组合 122"/>
            <p:cNvGrpSpPr/>
            <p:nvPr/>
          </p:nvGrpSpPr>
          <p:grpSpPr>
            <a:xfrm>
              <a:off x="373468" y="786522"/>
              <a:ext cx="8124378" cy="2996590"/>
              <a:chOff x="162241" y="799115"/>
              <a:chExt cx="8441991" cy="2996590"/>
            </a:xfrm>
          </p:grpSpPr>
          <p:sp>
            <p:nvSpPr>
              <p:cNvPr id="21" name="圆角矩形 20"/>
              <p:cNvSpPr/>
              <p:nvPr/>
            </p:nvSpPr>
            <p:spPr>
              <a:xfrm>
                <a:off x="3137797" y="799115"/>
                <a:ext cx="5466435" cy="2977706"/>
              </a:xfrm>
              <a:prstGeom prst="roundRect">
                <a:avLst/>
              </a:prstGeom>
              <a:noFill/>
              <a:ln w="38100">
                <a:solidFill>
                  <a:schemeClr val="accent5">
                    <a:lumMod val="40000"/>
                    <a:lumOff val="60000"/>
                  </a:schemeClr>
                </a:solid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zh-CN" altLang="en-US"/>
              </a:p>
            </p:txBody>
          </p:sp>
          <p:grpSp>
            <p:nvGrpSpPr>
              <p:cNvPr id="16" name="组合 15"/>
              <p:cNvGrpSpPr/>
              <p:nvPr/>
            </p:nvGrpSpPr>
            <p:grpSpPr>
              <a:xfrm>
                <a:off x="3551971" y="2237469"/>
                <a:ext cx="2272696" cy="1558236"/>
                <a:chOff x="3764700" y="2786572"/>
                <a:chExt cx="2442915" cy="1710032"/>
              </a:xfrm>
            </p:grpSpPr>
            <p:pic>
              <p:nvPicPr>
                <p:cNvPr id="6" name="图片 5"/>
                <p:cNvPicPr>
                  <a:picLocks noChangeAspect="1"/>
                </p:cNvPicPr>
                <p:nvPr/>
              </p:nvPicPr>
              <p:blipFill>
                <a:blip r:embed="rId3"/>
                <a:stretch>
                  <a:fillRect/>
                </a:stretch>
              </p:blipFill>
              <p:spPr>
                <a:xfrm>
                  <a:off x="4440150" y="3033253"/>
                  <a:ext cx="1566599" cy="1216668"/>
                </a:xfrm>
                <a:prstGeom prst="rect">
                  <a:avLst/>
                </a:prstGeom>
                <a:ln>
                  <a:solidFill>
                    <a:schemeClr val="tx1"/>
                  </a:solidFill>
                  <a:prstDash val="sysDash"/>
                </a:ln>
              </p:spPr>
            </p:pic>
            <p:sp>
              <p:nvSpPr>
                <p:cNvPr id="27" name="文本框 26"/>
                <p:cNvSpPr txBox="1"/>
                <p:nvPr/>
              </p:nvSpPr>
              <p:spPr>
                <a:xfrm>
                  <a:off x="3764700" y="2786572"/>
                  <a:ext cx="461665" cy="1710032"/>
                </a:xfrm>
                <a:prstGeom prst="rect">
                  <a:avLst/>
                </a:prstGeom>
                <a:noFill/>
                <a:ln>
                  <a:noFill/>
                  <a:prstDash val="sysDash"/>
                </a:ln>
              </p:spPr>
              <p:txBody>
                <a:bodyPr vert="eaVert" wrap="square" rtlCol="0">
                  <a:spAutoFit/>
                </a:bodyPr>
                <a:lstStyle/>
                <a:p>
                  <a:pPr algn="ctr"/>
                  <a:r>
                    <a:rPr lang="zh-CN" altLang="en-US" b="1" dirty="0">
                      <a:solidFill>
                        <a:srgbClr val="FF0000"/>
                      </a:solidFill>
                    </a:rPr>
                    <a:t>数据可视化</a:t>
                  </a:r>
                </a:p>
              </p:txBody>
            </p:sp>
            <p:sp>
              <p:nvSpPr>
                <p:cNvPr id="31" name="矩形 30"/>
                <p:cNvSpPr/>
                <p:nvPr/>
              </p:nvSpPr>
              <p:spPr>
                <a:xfrm>
                  <a:off x="3780619" y="2925427"/>
                  <a:ext cx="2426996" cy="1396286"/>
                </a:xfrm>
                <a:prstGeom prst="rect">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3" name="组合 12"/>
              <p:cNvGrpSpPr/>
              <p:nvPr/>
            </p:nvGrpSpPr>
            <p:grpSpPr>
              <a:xfrm>
                <a:off x="3584627" y="907124"/>
                <a:ext cx="2258521" cy="1287671"/>
                <a:chOff x="3707905" y="1239117"/>
                <a:chExt cx="2575883" cy="1404112"/>
              </a:xfrm>
            </p:grpSpPr>
            <p:pic>
              <p:nvPicPr>
                <p:cNvPr id="14" name="图片 13"/>
                <p:cNvPicPr>
                  <a:picLocks noChangeAspect="1"/>
                </p:cNvPicPr>
                <p:nvPr/>
              </p:nvPicPr>
              <p:blipFill>
                <a:blip r:embed="rId4"/>
                <a:stretch>
                  <a:fillRect/>
                </a:stretch>
              </p:blipFill>
              <p:spPr>
                <a:xfrm>
                  <a:off x="4353321" y="1476919"/>
                  <a:ext cx="1696259" cy="1044994"/>
                </a:xfrm>
                <a:prstGeom prst="rect">
                  <a:avLst/>
                </a:prstGeom>
              </p:spPr>
            </p:pic>
            <p:sp>
              <p:nvSpPr>
                <p:cNvPr id="26" name="文本框 25"/>
                <p:cNvSpPr txBox="1"/>
                <p:nvPr/>
              </p:nvSpPr>
              <p:spPr>
                <a:xfrm>
                  <a:off x="3707905" y="1413364"/>
                  <a:ext cx="452603" cy="1136322"/>
                </a:xfrm>
                <a:prstGeom prst="rect">
                  <a:avLst/>
                </a:prstGeom>
                <a:noFill/>
              </p:spPr>
              <p:txBody>
                <a:bodyPr vert="eaVert" wrap="square" rtlCol="0">
                  <a:spAutoFit/>
                </a:bodyPr>
                <a:lstStyle/>
                <a:p>
                  <a:pPr algn="ctr"/>
                  <a:r>
                    <a:rPr lang="zh-CN" altLang="en-US" b="1" dirty="0">
                      <a:solidFill>
                        <a:srgbClr val="FF0000"/>
                      </a:solidFill>
                    </a:rPr>
                    <a:t>图数据库</a:t>
                  </a:r>
                </a:p>
              </p:txBody>
            </p:sp>
            <p:sp>
              <p:nvSpPr>
                <p:cNvPr id="32" name="矩形 31"/>
                <p:cNvSpPr/>
                <p:nvPr/>
              </p:nvSpPr>
              <p:spPr>
                <a:xfrm>
                  <a:off x="3707905" y="1239117"/>
                  <a:ext cx="2575883" cy="1404112"/>
                </a:xfrm>
                <a:prstGeom prst="rect">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7" name="组合 16"/>
              <p:cNvGrpSpPr/>
              <p:nvPr/>
            </p:nvGrpSpPr>
            <p:grpSpPr>
              <a:xfrm>
                <a:off x="6195631" y="2359876"/>
                <a:ext cx="2170754" cy="1293432"/>
                <a:chOff x="6390018" y="2931544"/>
                <a:chExt cx="2286503" cy="1521684"/>
              </a:xfrm>
            </p:grpSpPr>
            <p:sp>
              <p:nvSpPr>
                <p:cNvPr id="28" name="文本框 27"/>
                <p:cNvSpPr txBox="1"/>
                <p:nvPr/>
              </p:nvSpPr>
              <p:spPr>
                <a:xfrm>
                  <a:off x="6473093" y="2931544"/>
                  <a:ext cx="461665" cy="1521684"/>
                </a:xfrm>
                <a:prstGeom prst="rect">
                  <a:avLst/>
                </a:prstGeom>
                <a:noFill/>
              </p:spPr>
              <p:txBody>
                <a:bodyPr vert="eaVert" wrap="square" rtlCol="0">
                  <a:spAutoFit/>
                </a:bodyPr>
                <a:lstStyle/>
                <a:p>
                  <a:pPr algn="ctr"/>
                  <a:r>
                    <a:rPr lang="zh-CN" altLang="en-US" b="1" dirty="0">
                      <a:solidFill>
                        <a:srgbClr val="FF0000"/>
                      </a:solidFill>
                    </a:rPr>
                    <a:t>数据溯源</a:t>
                  </a:r>
                </a:p>
              </p:txBody>
            </p:sp>
            <p:grpSp>
              <p:nvGrpSpPr>
                <p:cNvPr id="37" name="组合 36"/>
                <p:cNvGrpSpPr/>
                <p:nvPr/>
              </p:nvGrpSpPr>
              <p:grpSpPr>
                <a:xfrm>
                  <a:off x="6390018" y="2941728"/>
                  <a:ext cx="2286503" cy="1426617"/>
                  <a:chOff x="2165789" y="5210333"/>
                  <a:chExt cx="2286503" cy="1394323"/>
                </a:xfrm>
              </p:grpSpPr>
              <p:pic>
                <p:nvPicPr>
                  <p:cNvPr id="12" name="图片 11"/>
                  <p:cNvPicPr>
                    <a:picLocks noChangeAspect="1"/>
                  </p:cNvPicPr>
                  <p:nvPr/>
                </p:nvPicPr>
                <p:blipFill>
                  <a:blip r:embed="rId5"/>
                  <a:stretch>
                    <a:fillRect/>
                  </a:stretch>
                </p:blipFill>
                <p:spPr>
                  <a:xfrm>
                    <a:off x="2734739" y="5312174"/>
                    <a:ext cx="1649319" cy="1188677"/>
                  </a:xfrm>
                  <a:prstGeom prst="rect">
                    <a:avLst/>
                  </a:prstGeom>
                </p:spPr>
              </p:pic>
              <p:sp>
                <p:nvSpPr>
                  <p:cNvPr id="33" name="矩形 32"/>
                  <p:cNvSpPr/>
                  <p:nvPr/>
                </p:nvSpPr>
                <p:spPr>
                  <a:xfrm>
                    <a:off x="2165789" y="5210333"/>
                    <a:ext cx="2286503" cy="1394323"/>
                  </a:xfrm>
                  <a:prstGeom prst="rect">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5" name="组合 14"/>
              <p:cNvGrpSpPr/>
              <p:nvPr/>
            </p:nvGrpSpPr>
            <p:grpSpPr>
              <a:xfrm>
                <a:off x="6202103" y="891993"/>
                <a:ext cx="2170753" cy="1302803"/>
                <a:chOff x="6395410" y="1199666"/>
                <a:chExt cx="2340771" cy="1533576"/>
              </a:xfrm>
            </p:grpSpPr>
            <p:pic>
              <p:nvPicPr>
                <p:cNvPr id="4" name="图片 3"/>
                <p:cNvPicPr>
                  <a:picLocks noChangeAspect="1"/>
                </p:cNvPicPr>
                <p:nvPr/>
              </p:nvPicPr>
              <p:blipFill>
                <a:blip r:embed="rId6"/>
                <a:stretch>
                  <a:fillRect/>
                </a:stretch>
              </p:blipFill>
              <p:spPr>
                <a:xfrm>
                  <a:off x="6975128" y="1298275"/>
                  <a:ext cx="1581353" cy="1342568"/>
                </a:xfrm>
                <a:prstGeom prst="rect">
                  <a:avLst/>
                </a:prstGeom>
              </p:spPr>
            </p:pic>
            <p:sp>
              <p:nvSpPr>
                <p:cNvPr id="25" name="文本框 24"/>
                <p:cNvSpPr txBox="1"/>
                <p:nvPr/>
              </p:nvSpPr>
              <p:spPr>
                <a:xfrm>
                  <a:off x="6469673" y="1199666"/>
                  <a:ext cx="461665" cy="1389967"/>
                </a:xfrm>
                <a:prstGeom prst="rect">
                  <a:avLst/>
                </a:prstGeom>
                <a:noFill/>
              </p:spPr>
              <p:txBody>
                <a:bodyPr vert="eaVert" wrap="square" rtlCol="0">
                  <a:spAutoFit/>
                </a:bodyPr>
                <a:lstStyle/>
                <a:p>
                  <a:pPr algn="ctr"/>
                  <a:r>
                    <a:rPr lang="zh-CN" altLang="en-US" b="1" dirty="0">
                      <a:solidFill>
                        <a:srgbClr val="FF0000"/>
                      </a:solidFill>
                    </a:rPr>
                    <a:t>知识图谱</a:t>
                  </a:r>
                </a:p>
              </p:txBody>
            </p:sp>
            <p:sp>
              <p:nvSpPr>
                <p:cNvPr id="34" name="矩形 33"/>
                <p:cNvSpPr/>
                <p:nvPr/>
              </p:nvSpPr>
              <p:spPr>
                <a:xfrm>
                  <a:off x="6395410" y="1239117"/>
                  <a:ext cx="2340771" cy="1494125"/>
                </a:xfrm>
                <a:prstGeom prst="rect">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3" name="圆角右箭头 52"/>
              <p:cNvSpPr/>
              <p:nvPr/>
            </p:nvSpPr>
            <p:spPr>
              <a:xfrm rot="16200000" flipV="1">
                <a:off x="2309582" y="2917064"/>
                <a:ext cx="699530" cy="808155"/>
              </a:xfrm>
              <a:prstGeom prst="bentArrow">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9" name="右箭头 18"/>
              <p:cNvSpPr/>
              <p:nvPr/>
            </p:nvSpPr>
            <p:spPr>
              <a:xfrm>
                <a:off x="2202420" y="2202719"/>
                <a:ext cx="832113" cy="342279"/>
              </a:xfrm>
              <a:prstGeom prst="rightArrow">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3" name="组合 22"/>
              <p:cNvGrpSpPr/>
              <p:nvPr/>
            </p:nvGrpSpPr>
            <p:grpSpPr>
              <a:xfrm>
                <a:off x="174716" y="921916"/>
                <a:ext cx="1646178" cy="2719113"/>
                <a:chOff x="-387" y="2060275"/>
                <a:chExt cx="1817915" cy="2931776"/>
              </a:xfrm>
            </p:grpSpPr>
            <p:sp>
              <p:nvSpPr>
                <p:cNvPr id="5" name="矩形 4"/>
                <p:cNvSpPr/>
                <p:nvPr/>
              </p:nvSpPr>
              <p:spPr>
                <a:xfrm>
                  <a:off x="473969" y="2348280"/>
                  <a:ext cx="1343559" cy="384923"/>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文献信息</a:t>
                  </a:r>
                </a:p>
              </p:txBody>
            </p:sp>
            <p:sp>
              <p:nvSpPr>
                <p:cNvPr id="41" name="矩形 40"/>
                <p:cNvSpPr/>
                <p:nvPr/>
              </p:nvSpPr>
              <p:spPr>
                <a:xfrm>
                  <a:off x="495577" y="3099783"/>
                  <a:ext cx="1295765" cy="36751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用户信息</a:t>
                  </a:r>
                </a:p>
              </p:txBody>
            </p:sp>
            <p:sp>
              <p:nvSpPr>
                <p:cNvPr id="49" name="矩形 48"/>
                <p:cNvSpPr/>
                <p:nvPr/>
              </p:nvSpPr>
              <p:spPr>
                <a:xfrm>
                  <a:off x="467567" y="3792138"/>
                  <a:ext cx="1307982" cy="326878"/>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数据</a:t>
                  </a:r>
                </a:p>
              </p:txBody>
            </p:sp>
            <p:sp>
              <p:nvSpPr>
                <p:cNvPr id="51" name="矩形 50"/>
                <p:cNvSpPr/>
                <p:nvPr/>
              </p:nvSpPr>
              <p:spPr>
                <a:xfrm>
                  <a:off x="473969" y="4424241"/>
                  <a:ext cx="1306861" cy="354057"/>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计算方法</a:t>
                  </a:r>
                </a:p>
              </p:txBody>
            </p:sp>
            <p:sp>
              <p:nvSpPr>
                <p:cNvPr id="22" name="文本框 21"/>
                <p:cNvSpPr txBox="1"/>
                <p:nvPr/>
              </p:nvSpPr>
              <p:spPr>
                <a:xfrm>
                  <a:off x="-387" y="2060275"/>
                  <a:ext cx="461665" cy="2931776"/>
                </a:xfrm>
                <a:prstGeom prst="rect">
                  <a:avLst/>
                </a:prstGeom>
                <a:noFill/>
                <a:ln>
                  <a:noFill/>
                </a:ln>
              </p:spPr>
              <p:txBody>
                <a:bodyPr vert="eaVert" wrap="square" rtlCol="0">
                  <a:spAutoFit/>
                </a:bodyPr>
                <a:lstStyle/>
                <a:p>
                  <a:pPr algn="ctr"/>
                  <a:r>
                    <a:rPr lang="zh-CN" altLang="en-US" b="1" dirty="0">
                      <a:solidFill>
                        <a:srgbClr val="FF0000"/>
                      </a:solidFill>
                    </a:rPr>
                    <a:t>科学数据资源</a:t>
                  </a:r>
                </a:p>
              </p:txBody>
            </p:sp>
          </p:grpSp>
          <p:sp>
            <p:nvSpPr>
              <p:cNvPr id="63" name="矩形 62"/>
              <p:cNvSpPr/>
              <p:nvPr/>
            </p:nvSpPr>
            <p:spPr>
              <a:xfrm>
                <a:off x="162241" y="924660"/>
                <a:ext cx="2001297" cy="2811513"/>
              </a:xfrm>
              <a:prstGeom prst="rect">
                <a:avLst/>
              </a:prstGeom>
              <a:noFill/>
              <a:ln>
                <a:solidFill>
                  <a:schemeClr val="accent5">
                    <a:lumMod val="40000"/>
                    <a:lumOff val="60000"/>
                  </a:schemeClr>
                </a:solid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zh-CN" altLang="en-US"/>
              </a:p>
            </p:txBody>
          </p:sp>
          <p:sp>
            <p:nvSpPr>
              <p:cNvPr id="64" name="圆角右箭头 63"/>
              <p:cNvSpPr/>
              <p:nvPr/>
            </p:nvSpPr>
            <p:spPr>
              <a:xfrm rot="5400000">
                <a:off x="2309581" y="942316"/>
                <a:ext cx="699530" cy="808155"/>
              </a:xfrm>
              <a:prstGeom prst="bentArrow">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130" name="组合 129"/>
            <p:cNvGrpSpPr/>
            <p:nvPr/>
          </p:nvGrpSpPr>
          <p:grpSpPr>
            <a:xfrm>
              <a:off x="21306" y="3807249"/>
              <a:ext cx="8559745" cy="3038006"/>
              <a:chOff x="21306" y="3807249"/>
              <a:chExt cx="8559745" cy="3038006"/>
            </a:xfrm>
          </p:grpSpPr>
          <p:grpSp>
            <p:nvGrpSpPr>
              <p:cNvPr id="124" name="组合 123"/>
              <p:cNvGrpSpPr/>
              <p:nvPr/>
            </p:nvGrpSpPr>
            <p:grpSpPr>
              <a:xfrm>
                <a:off x="21306" y="4246687"/>
                <a:ext cx="8559745" cy="2598568"/>
                <a:chOff x="-180528" y="4027199"/>
                <a:chExt cx="8999420" cy="2830801"/>
              </a:xfrm>
            </p:grpSpPr>
            <p:grpSp>
              <p:nvGrpSpPr>
                <p:cNvPr id="65" name="组合 64"/>
                <p:cNvGrpSpPr/>
                <p:nvPr/>
              </p:nvGrpSpPr>
              <p:grpSpPr>
                <a:xfrm>
                  <a:off x="-180528" y="4458452"/>
                  <a:ext cx="7123177" cy="2151561"/>
                  <a:chOff x="-695662" y="4673583"/>
                  <a:chExt cx="7123177" cy="2151561"/>
                </a:xfrm>
              </p:grpSpPr>
              <p:graphicFrame>
                <p:nvGraphicFramePr>
                  <p:cNvPr id="29" name="图示 28"/>
                  <p:cNvGraphicFramePr/>
                  <p:nvPr>
                    <p:extLst>
                      <p:ext uri="{D42A27DB-BD31-4B8C-83A1-F6EECF244321}">
                        <p14:modId xmlns:p14="http://schemas.microsoft.com/office/powerpoint/2010/main" val="581552675"/>
                      </p:ext>
                    </p:extLst>
                  </p:nvPr>
                </p:nvGraphicFramePr>
                <p:xfrm>
                  <a:off x="-695662" y="4708846"/>
                  <a:ext cx="3215061" cy="2116298"/>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54" name="图示 53"/>
                  <p:cNvGraphicFramePr/>
                  <p:nvPr>
                    <p:extLst>
                      <p:ext uri="{D42A27DB-BD31-4B8C-83A1-F6EECF244321}">
                        <p14:modId xmlns:p14="http://schemas.microsoft.com/office/powerpoint/2010/main" val="3954343331"/>
                      </p:ext>
                    </p:extLst>
                  </p:nvPr>
                </p:nvGraphicFramePr>
                <p:xfrm>
                  <a:off x="1354662" y="4704761"/>
                  <a:ext cx="3273962" cy="971688"/>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graphicFrame>
                <p:nvGraphicFramePr>
                  <p:cNvPr id="55" name="图示 54"/>
                  <p:cNvGraphicFramePr/>
                  <p:nvPr>
                    <p:extLst>
                      <p:ext uri="{D42A27DB-BD31-4B8C-83A1-F6EECF244321}">
                        <p14:modId xmlns:p14="http://schemas.microsoft.com/office/powerpoint/2010/main" val="1619042660"/>
                      </p:ext>
                    </p:extLst>
                  </p:nvPr>
                </p:nvGraphicFramePr>
                <p:xfrm>
                  <a:off x="3371158" y="4673583"/>
                  <a:ext cx="3022412" cy="953160"/>
                </p:xfrm>
                <a:graphic>
                  <a:graphicData uri="http://schemas.openxmlformats.org/drawingml/2006/diagram">
                    <dgm:relIds xmlns:dgm="http://schemas.openxmlformats.org/drawingml/2006/diagram" xmlns:r="http://schemas.openxmlformats.org/officeDocument/2006/relationships" r:dm="rId17" r:lo="rId18" r:qs="rId19" r:cs="rId20"/>
                  </a:graphicData>
                </a:graphic>
              </p:graphicFrame>
              <p:graphicFrame>
                <p:nvGraphicFramePr>
                  <p:cNvPr id="56" name="图示 55"/>
                  <p:cNvGraphicFramePr/>
                  <p:nvPr>
                    <p:extLst>
                      <p:ext uri="{D42A27DB-BD31-4B8C-83A1-F6EECF244321}">
                        <p14:modId xmlns:p14="http://schemas.microsoft.com/office/powerpoint/2010/main" val="1809413197"/>
                      </p:ext>
                    </p:extLst>
                  </p:nvPr>
                </p:nvGraphicFramePr>
                <p:xfrm>
                  <a:off x="1476184" y="5777797"/>
                  <a:ext cx="3041177" cy="962754"/>
                </p:xfrm>
                <a:graphic>
                  <a:graphicData uri="http://schemas.openxmlformats.org/drawingml/2006/diagram">
                    <dgm:relIds xmlns:dgm="http://schemas.openxmlformats.org/drawingml/2006/diagram" xmlns:r="http://schemas.openxmlformats.org/officeDocument/2006/relationships" r:dm="rId22" r:lo="rId23" r:qs="rId24" r:cs="rId25"/>
                  </a:graphicData>
                </a:graphic>
              </p:graphicFrame>
              <p:graphicFrame>
                <p:nvGraphicFramePr>
                  <p:cNvPr id="61" name="图示 60"/>
                  <p:cNvGraphicFramePr/>
                  <p:nvPr>
                    <p:extLst>
                      <p:ext uri="{D42A27DB-BD31-4B8C-83A1-F6EECF244321}">
                        <p14:modId xmlns:p14="http://schemas.microsoft.com/office/powerpoint/2010/main" val="2892693879"/>
                      </p:ext>
                    </p:extLst>
                  </p:nvPr>
                </p:nvGraphicFramePr>
                <p:xfrm>
                  <a:off x="3405103" y="5805764"/>
                  <a:ext cx="3022412" cy="953160"/>
                </p:xfrm>
                <a:graphic>
                  <a:graphicData uri="http://schemas.openxmlformats.org/drawingml/2006/diagram">
                    <dgm:relIds xmlns:dgm="http://schemas.openxmlformats.org/drawingml/2006/diagram" xmlns:r="http://schemas.openxmlformats.org/officeDocument/2006/relationships" r:dm="rId27" r:lo="rId28" r:qs="rId29" r:cs="rId30"/>
                  </a:graphicData>
                </a:graphic>
              </p:graphicFrame>
            </p:grpSp>
            <p:sp>
              <p:nvSpPr>
                <p:cNvPr id="67" name="矩形 66"/>
                <p:cNvSpPr/>
                <p:nvPr/>
              </p:nvSpPr>
              <p:spPr>
                <a:xfrm>
                  <a:off x="240702" y="4027199"/>
                  <a:ext cx="8529780" cy="28308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矩形 67"/>
                <p:cNvSpPr/>
                <p:nvPr/>
              </p:nvSpPr>
              <p:spPr>
                <a:xfrm>
                  <a:off x="201820" y="4105798"/>
                  <a:ext cx="8568661" cy="2563938"/>
                </a:xfrm>
                <a:prstGeom prst="rect">
                  <a:avLst/>
                </a:prstGeom>
                <a:no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圆角矩形 68"/>
                <p:cNvSpPr/>
                <p:nvPr/>
              </p:nvSpPr>
              <p:spPr>
                <a:xfrm>
                  <a:off x="313791" y="4440049"/>
                  <a:ext cx="6047383" cy="2163969"/>
                </a:xfrm>
                <a:prstGeom prst="roundRect">
                  <a:avLst/>
                </a:prstGeom>
                <a:noFill/>
                <a:ln>
                  <a:solidFill>
                    <a:schemeClr val="accent2">
                      <a:lumMod val="60000"/>
                      <a:lumOff val="4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文本框 70"/>
                <p:cNvSpPr txBox="1"/>
                <p:nvPr/>
              </p:nvSpPr>
              <p:spPr>
                <a:xfrm>
                  <a:off x="1108901" y="4046509"/>
                  <a:ext cx="4703024" cy="402339"/>
                </a:xfrm>
                <a:prstGeom prst="rect">
                  <a:avLst/>
                </a:prstGeom>
                <a:noFill/>
              </p:spPr>
              <p:txBody>
                <a:bodyPr wrap="square" rtlCol="0">
                  <a:spAutoFit/>
                </a:bodyPr>
                <a:lstStyle/>
                <a:p>
                  <a:r>
                    <a:rPr lang="zh-CN" altLang="en-US" b="1" dirty="0">
                      <a:solidFill>
                        <a:srgbClr val="FF0000"/>
                      </a:solidFill>
                    </a:rPr>
                    <a:t>文献、数据、方法、用户之间的关联关系</a:t>
                  </a:r>
                </a:p>
              </p:txBody>
            </p:sp>
            <p:pic>
              <p:nvPicPr>
                <p:cNvPr id="121" name="图片 120"/>
                <p:cNvPicPr>
                  <a:picLocks noChangeAspect="1"/>
                </p:cNvPicPr>
                <p:nvPr/>
              </p:nvPicPr>
              <p:blipFill>
                <a:blip r:embed="rId32"/>
                <a:stretch>
                  <a:fillRect/>
                </a:stretch>
              </p:blipFill>
              <p:spPr>
                <a:xfrm>
                  <a:off x="6477445" y="4501936"/>
                  <a:ext cx="2127551" cy="2078482"/>
                </a:xfrm>
                <a:prstGeom prst="rect">
                  <a:avLst/>
                </a:prstGeom>
              </p:spPr>
            </p:pic>
            <p:sp>
              <p:nvSpPr>
                <p:cNvPr id="122" name="文本框 121"/>
                <p:cNvSpPr txBox="1"/>
                <p:nvPr/>
              </p:nvSpPr>
              <p:spPr>
                <a:xfrm>
                  <a:off x="6171237" y="4062357"/>
                  <a:ext cx="2647655" cy="369332"/>
                </a:xfrm>
                <a:prstGeom prst="rect">
                  <a:avLst/>
                </a:prstGeom>
                <a:noFill/>
              </p:spPr>
              <p:txBody>
                <a:bodyPr wrap="square" rtlCol="0">
                  <a:spAutoFit/>
                </a:bodyPr>
                <a:lstStyle/>
                <a:p>
                  <a:r>
                    <a:rPr lang="zh-CN" altLang="en-US" b="1" dirty="0">
                      <a:solidFill>
                        <a:srgbClr val="FF0000"/>
                      </a:solidFill>
                    </a:rPr>
                    <a:t>知识化的科学数据网络</a:t>
                  </a:r>
                </a:p>
              </p:txBody>
            </p:sp>
          </p:grpSp>
          <p:sp>
            <p:nvSpPr>
              <p:cNvPr id="127" name="下箭头 126"/>
              <p:cNvSpPr/>
              <p:nvPr/>
            </p:nvSpPr>
            <p:spPr>
              <a:xfrm>
                <a:off x="973252" y="3807249"/>
                <a:ext cx="577047" cy="433509"/>
              </a:xfrm>
              <a:prstGeom prst="downArrow">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 name="下箭头 127"/>
              <p:cNvSpPr/>
              <p:nvPr/>
            </p:nvSpPr>
            <p:spPr>
              <a:xfrm>
                <a:off x="4049003" y="3837540"/>
                <a:ext cx="530601" cy="419871"/>
              </a:xfrm>
              <a:prstGeom prst="downArrow">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9" name="下箭头 128"/>
              <p:cNvSpPr/>
              <p:nvPr/>
            </p:nvSpPr>
            <p:spPr>
              <a:xfrm>
                <a:off x="7273917" y="3864639"/>
                <a:ext cx="530601" cy="419871"/>
              </a:xfrm>
              <a:prstGeom prst="downArrow">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32" name="圆角矩形 131"/>
          <p:cNvSpPr/>
          <p:nvPr/>
        </p:nvSpPr>
        <p:spPr>
          <a:xfrm>
            <a:off x="1852088" y="2416864"/>
            <a:ext cx="5839905" cy="2427416"/>
          </a:xfrm>
          <a:prstGeom prst="round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b="1" dirty="0">
                <a:solidFill>
                  <a:schemeClr val="tx1"/>
                </a:solidFill>
              </a:rPr>
              <a:t>图数据库技术：</a:t>
            </a:r>
            <a:r>
              <a:rPr lang="zh-CN" altLang="en-US" dirty="0">
                <a:solidFill>
                  <a:schemeClr val="tx1"/>
                </a:solidFill>
              </a:rPr>
              <a:t>有效地</a:t>
            </a:r>
            <a:r>
              <a:rPr lang="zh-CN" altLang="en-US" b="1" dirty="0">
                <a:solidFill>
                  <a:srgbClr val="FF0000"/>
                </a:solidFill>
              </a:rPr>
              <a:t>存储、组织、运用</a:t>
            </a:r>
            <a:r>
              <a:rPr lang="zh-CN" altLang="en-US" dirty="0">
                <a:solidFill>
                  <a:schemeClr val="tx1"/>
                </a:solidFill>
              </a:rPr>
              <a:t>科学数据资源；</a:t>
            </a:r>
            <a:endParaRPr lang="en-US" altLang="zh-CN" dirty="0">
              <a:solidFill>
                <a:schemeClr val="tx1"/>
              </a:solidFill>
            </a:endParaRPr>
          </a:p>
          <a:p>
            <a:r>
              <a:rPr lang="zh-CN" altLang="en-US" b="1" dirty="0">
                <a:solidFill>
                  <a:schemeClr val="tx1"/>
                </a:solidFill>
              </a:rPr>
              <a:t>知识图谱和数据溯源计算：</a:t>
            </a:r>
            <a:r>
              <a:rPr lang="zh-CN" altLang="en-US" dirty="0">
                <a:solidFill>
                  <a:schemeClr val="tx1"/>
                </a:solidFill>
              </a:rPr>
              <a:t>深入挖掘和揭示科学数据中各类资源（文献、数据、计算方法、用户）对应的语义内涵与关联关系，构建大规模知识化的科学数据网络；</a:t>
            </a:r>
            <a:endParaRPr lang="en-US" altLang="zh-CN" dirty="0"/>
          </a:p>
          <a:p>
            <a:r>
              <a:rPr lang="zh-CN" altLang="en-US" b="1" dirty="0">
                <a:solidFill>
                  <a:schemeClr val="tx1"/>
                </a:solidFill>
              </a:rPr>
              <a:t>统计分析和可视化技术：</a:t>
            </a:r>
            <a:r>
              <a:rPr lang="zh-CN" altLang="en-US" dirty="0">
                <a:solidFill>
                  <a:schemeClr val="tx1"/>
                </a:solidFill>
              </a:rPr>
              <a:t>直观生动地刻画合金属性与性能之前的关联关系；</a:t>
            </a:r>
            <a:endParaRPr lang="en-US" altLang="zh-CN" dirty="0">
              <a:solidFill>
                <a:schemeClr val="tx1"/>
              </a:solidFill>
            </a:endParaRPr>
          </a:p>
          <a:p>
            <a:endParaRPr lang="en-US" altLang="zh-CN" dirty="0">
              <a:solidFill>
                <a:schemeClr val="tx1"/>
              </a:solidFill>
            </a:endParaRPr>
          </a:p>
        </p:txBody>
      </p:sp>
    </p:spTree>
    <p:extLst>
      <p:ext uri="{BB962C8B-B14F-4D97-AF65-F5344CB8AC3E}">
        <p14:creationId xmlns:p14="http://schemas.microsoft.com/office/powerpoint/2010/main" val="1216347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32"/>
                                        </p:tgtEl>
                                        <p:attrNameLst>
                                          <p:attrName>style.visibility</p:attrName>
                                        </p:attrNameLst>
                                      </p:cBhvr>
                                      <p:to>
                                        <p:strVal val="visible"/>
                                      </p:to>
                                    </p:set>
                                    <p:animEffect transition="in" filter="randombar(horizontal)">
                                      <p:cBhvr>
                                        <p:cTn id="7" dur="500"/>
                                        <p:tgtEl>
                                          <p:spTgt spid="132"/>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xit" presetSubtype="10" fill="hold" grpId="1" nodeType="clickEffect">
                                  <p:stCondLst>
                                    <p:cond delay="0"/>
                                  </p:stCondLst>
                                  <p:childTnLst>
                                    <p:animEffect transition="out" filter="randombar(horizontal)">
                                      <p:cBhvr>
                                        <p:cTn id="11" dur="500"/>
                                        <p:tgtEl>
                                          <p:spTgt spid="132"/>
                                        </p:tgtEl>
                                      </p:cBhvr>
                                    </p:animEffect>
                                    <p:set>
                                      <p:cBhvr>
                                        <p:cTn id="12" dur="1" fill="hold">
                                          <p:stCondLst>
                                            <p:cond delay="499"/>
                                          </p:stCondLst>
                                        </p:cTn>
                                        <p:tgtEl>
                                          <p:spTgt spid="13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2" grpId="0" animBg="1"/>
      <p:bldP spid="132" grpId="1"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标题 1"/>
          <p:cNvSpPr>
            <a:spLocks noGrp="1" noChangeArrowheads="1"/>
          </p:cNvSpPr>
          <p:nvPr>
            <p:ph type="title" idx="4294967295"/>
          </p:nvPr>
        </p:nvSpPr>
        <p:spPr>
          <a:xfrm>
            <a:off x="914400" y="-14229"/>
            <a:ext cx="8229600" cy="796950"/>
          </a:xfrm>
        </p:spPr>
        <p:txBody>
          <a:bodyPr/>
          <a:lstStyle/>
          <a:p>
            <a:pPr algn="l" eaLnBrk="1" hangingPunct="1">
              <a:defRPr/>
            </a:pPr>
            <a:r>
              <a:rPr lang="zh-CN" altLang="en-US" dirty="0">
                <a:solidFill>
                  <a:srgbClr val="0033CC"/>
                </a:solidFill>
                <a:latin typeface="微软雅黑" panose="020B0503020204020204" pitchFamily="34" charset="-122"/>
                <a:ea typeface="微软雅黑" panose="020B0503020204020204" pitchFamily="34" charset="-122"/>
              </a:rPr>
              <a:t>内容索引</a:t>
            </a:r>
            <a:endParaRPr lang="zh-CN" altLang="zh-CN" dirty="0">
              <a:solidFill>
                <a:srgbClr val="0033CC"/>
              </a:solidFill>
              <a:latin typeface="微软雅黑" panose="020B0503020204020204" pitchFamily="34" charset="-122"/>
              <a:ea typeface="微软雅黑" panose="020B0503020204020204" pitchFamily="34" charset="-122"/>
            </a:endParaRPr>
          </a:p>
        </p:txBody>
      </p:sp>
      <p:graphicFrame>
        <p:nvGraphicFramePr>
          <p:cNvPr id="2" name="图示 1"/>
          <p:cNvGraphicFramePr/>
          <p:nvPr/>
        </p:nvGraphicFramePr>
        <p:xfrm>
          <a:off x="1547664" y="1844824"/>
          <a:ext cx="5904656" cy="35283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6879524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85462" y="12464"/>
            <a:ext cx="8229600" cy="796950"/>
          </a:xfrm>
        </p:spPr>
        <p:txBody>
          <a:bodyPr>
            <a:normAutofit/>
          </a:bodyPr>
          <a:lstStyle/>
          <a:p>
            <a:pPr>
              <a:defRPr/>
            </a:pPr>
            <a:r>
              <a:rPr lang="zh-CN" altLang="en-US" sz="2800" dirty="0"/>
              <a:t>当前</a:t>
            </a:r>
            <a:r>
              <a:rPr sz="2800" dirty="0"/>
              <a:t>存在的问题</a:t>
            </a:r>
            <a:r>
              <a:rPr lang="zh-CN" altLang="en-US" sz="2800" dirty="0"/>
              <a:t>和对策</a:t>
            </a:r>
            <a:endParaRPr sz="2800" dirty="0"/>
          </a:p>
        </p:txBody>
      </p:sp>
      <p:graphicFrame>
        <p:nvGraphicFramePr>
          <p:cNvPr id="8" name="图示 7"/>
          <p:cNvGraphicFramePr/>
          <p:nvPr/>
        </p:nvGraphicFramePr>
        <p:xfrm>
          <a:off x="395536" y="809414"/>
          <a:ext cx="8450591" cy="568383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85462" y="12464"/>
            <a:ext cx="8229600" cy="796950"/>
          </a:xfrm>
        </p:spPr>
        <p:txBody>
          <a:bodyPr>
            <a:normAutofit/>
          </a:bodyPr>
          <a:lstStyle/>
          <a:p>
            <a:pPr>
              <a:defRPr/>
            </a:pPr>
            <a:r>
              <a:rPr lang="zh-CN" altLang="en-US" sz="2800" dirty="0"/>
              <a:t>当前</a:t>
            </a:r>
            <a:r>
              <a:rPr sz="2800" dirty="0"/>
              <a:t>存在的问题</a:t>
            </a:r>
            <a:r>
              <a:rPr lang="zh-CN" altLang="en-US" sz="2800" dirty="0"/>
              <a:t>和对策</a:t>
            </a:r>
            <a:endParaRPr sz="2800" dirty="0"/>
          </a:p>
        </p:txBody>
      </p:sp>
      <p:graphicFrame>
        <p:nvGraphicFramePr>
          <p:cNvPr id="8" name="图示 7"/>
          <p:cNvGraphicFramePr/>
          <p:nvPr/>
        </p:nvGraphicFramePr>
        <p:xfrm>
          <a:off x="81849" y="553482"/>
          <a:ext cx="8594607" cy="57558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85462" y="12464"/>
            <a:ext cx="8229600" cy="796950"/>
          </a:xfrm>
        </p:spPr>
        <p:txBody>
          <a:bodyPr>
            <a:normAutofit/>
          </a:bodyPr>
          <a:lstStyle/>
          <a:p>
            <a:pPr>
              <a:defRPr/>
            </a:pPr>
            <a:r>
              <a:rPr lang="zh-CN" altLang="en-US" sz="2800" dirty="0"/>
              <a:t>当前</a:t>
            </a:r>
            <a:r>
              <a:rPr sz="2800" dirty="0"/>
              <a:t>存在的问题</a:t>
            </a:r>
            <a:r>
              <a:rPr lang="zh-CN" altLang="en-US" sz="2800" dirty="0"/>
              <a:t>和对策</a:t>
            </a:r>
            <a:endParaRPr sz="2800" dirty="0"/>
          </a:p>
        </p:txBody>
      </p:sp>
      <p:graphicFrame>
        <p:nvGraphicFramePr>
          <p:cNvPr id="8" name="图示 7"/>
          <p:cNvGraphicFramePr/>
          <p:nvPr/>
        </p:nvGraphicFramePr>
        <p:xfrm>
          <a:off x="323528" y="1124744"/>
          <a:ext cx="8691534" cy="50405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04476" y="177964"/>
            <a:ext cx="8229600" cy="796950"/>
          </a:xfrm>
        </p:spPr>
        <p:txBody>
          <a:bodyPr>
            <a:noAutofit/>
          </a:bodyPr>
          <a:lstStyle/>
          <a:p>
            <a:pPr>
              <a:defRPr/>
            </a:pPr>
            <a:r>
              <a:rPr lang="zh-CN" altLang="en-US" sz="2400" dirty="0"/>
              <a:t>利用机器学习方法给出具体解析式或提取规则</a:t>
            </a:r>
            <a:br>
              <a:rPr lang="zh-CN" altLang="en-US" sz="2400" dirty="0"/>
            </a:br>
            <a:endParaRPr sz="2400" dirty="0">
              <a:solidFill>
                <a:srgbClr val="FF0000"/>
              </a:solidFill>
            </a:endParaRPr>
          </a:p>
        </p:txBody>
      </p:sp>
      <p:sp>
        <p:nvSpPr>
          <p:cNvPr id="59395" name="灯片编号占位符 3"/>
          <p:cNvSpPr>
            <a:spLocks noGrp="1"/>
          </p:cNvSpPr>
          <p:nvPr>
            <p:ph type="sldNum" sz="quarter" idx="12"/>
          </p:nvPr>
        </p:nvSpPr>
        <p:spPr bwMode="auto">
          <a:xfrm>
            <a:off x="6553200" y="6664275"/>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0" latinLnBrk="1">
              <a:spcBef>
                <a:spcPct val="20000"/>
              </a:spcBef>
              <a:buBlip>
                <a:blip r:embed="rId3"/>
              </a:buBlip>
              <a:defRPr sz="2800">
                <a:solidFill>
                  <a:schemeClr val="tx1"/>
                </a:solidFill>
                <a:latin typeface="华文新魏" panose="02010800040101010101" pitchFamily="2" charset="-122"/>
                <a:ea typeface="华文新魏" panose="02010800040101010101" pitchFamily="2" charset="-122"/>
                <a:sym typeface="仿宋_GB231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latinLnBrk="0">
              <a:spcBef>
                <a:spcPct val="0"/>
              </a:spcBef>
              <a:buFontTx/>
              <a:buNone/>
            </a:pPr>
            <a:fld id="{36E60C1C-F369-41D4-B72F-B666BF204CC2}" type="slidenum">
              <a:rPr lang="zh-CN" altLang="en-US" sz="1600" smtClean="0">
                <a:solidFill>
                  <a:srgbClr val="898989"/>
                </a:solidFill>
                <a:latin typeface="Calibri" panose="020F0502020204030204" pitchFamily="34" charset="0"/>
                <a:ea typeface="宋体" panose="02010600030101010101" pitchFamily="2" charset="-122"/>
              </a:rPr>
              <a:t>23</a:t>
            </a:fld>
            <a:endParaRPr lang="zh-CN" altLang="en-US" sz="1600">
              <a:solidFill>
                <a:srgbClr val="898989"/>
              </a:solidFill>
              <a:latin typeface="Calibri" panose="020F0502020204030204" pitchFamily="34" charset="0"/>
              <a:ea typeface="宋体" panose="02010600030101010101" pitchFamily="2" charset="-122"/>
            </a:endParaRPr>
          </a:p>
        </p:txBody>
      </p:sp>
      <p:grpSp>
        <p:nvGrpSpPr>
          <p:cNvPr id="10" name="组合 9"/>
          <p:cNvGrpSpPr/>
          <p:nvPr/>
        </p:nvGrpSpPr>
        <p:grpSpPr>
          <a:xfrm>
            <a:off x="131109" y="1268044"/>
            <a:ext cx="8910328" cy="2210755"/>
            <a:chOff x="107504" y="1278300"/>
            <a:chExt cx="8280920" cy="2100592"/>
          </a:xfrm>
        </p:grpSpPr>
        <p:sp>
          <p:nvSpPr>
            <p:cNvPr id="33" name="立方体 32"/>
            <p:cNvSpPr/>
            <p:nvPr/>
          </p:nvSpPr>
          <p:spPr>
            <a:xfrm>
              <a:off x="3467192" y="1446749"/>
              <a:ext cx="1522043" cy="1408936"/>
            </a:xfrm>
            <a:prstGeom prst="cube">
              <a:avLst/>
            </a:prstGeom>
          </p:spPr>
          <p:style>
            <a:lnRef idx="3">
              <a:schemeClr val="lt1"/>
            </a:lnRef>
            <a:fillRef idx="1">
              <a:schemeClr val="dk1"/>
            </a:fillRef>
            <a:effectRef idx="1">
              <a:schemeClr val="dk1"/>
            </a:effectRef>
            <a:fontRef idx="minor">
              <a:schemeClr val="lt1"/>
            </a:fontRef>
          </p:style>
          <p:txBody>
            <a:bodyPr anchor="ctr"/>
            <a:lstStyle/>
            <a:p>
              <a:pPr algn="ctr">
                <a:defRPr/>
              </a:pPr>
              <a:endParaRPr lang="zh-CN" altLang="en-US" sz="2400"/>
            </a:p>
          </p:txBody>
        </p:sp>
        <p:sp>
          <p:nvSpPr>
            <p:cNvPr id="34" name="右箭头 33"/>
            <p:cNvSpPr/>
            <p:nvPr/>
          </p:nvSpPr>
          <p:spPr>
            <a:xfrm>
              <a:off x="2160605" y="1909245"/>
              <a:ext cx="1172482" cy="431800"/>
            </a:xfrm>
            <a:prstGeom prst="rightArrow">
              <a:avLst/>
            </a:prstGeom>
          </p:spPr>
          <p:style>
            <a:lnRef idx="3">
              <a:schemeClr val="lt1"/>
            </a:lnRef>
            <a:fillRef idx="1">
              <a:schemeClr val="accent5"/>
            </a:fillRef>
            <a:effectRef idx="1">
              <a:schemeClr val="accent5"/>
            </a:effectRef>
            <a:fontRef idx="minor">
              <a:schemeClr val="lt1"/>
            </a:fontRef>
          </p:style>
          <p:txBody>
            <a:bodyPr anchor="ctr"/>
            <a:lstStyle/>
            <a:p>
              <a:pPr algn="ctr">
                <a:defRPr/>
              </a:pPr>
              <a:endParaRPr lang="zh-CN" altLang="en-US" sz="2400"/>
            </a:p>
          </p:txBody>
        </p:sp>
        <p:sp>
          <p:nvSpPr>
            <p:cNvPr id="35" name="右箭头 34"/>
            <p:cNvSpPr/>
            <p:nvPr/>
          </p:nvSpPr>
          <p:spPr>
            <a:xfrm>
              <a:off x="5214698" y="1979327"/>
              <a:ext cx="1045702" cy="433971"/>
            </a:xfrm>
            <a:prstGeom prst="rightArrow">
              <a:avLst/>
            </a:prstGeom>
          </p:spPr>
          <p:style>
            <a:lnRef idx="3">
              <a:schemeClr val="lt1"/>
            </a:lnRef>
            <a:fillRef idx="1">
              <a:schemeClr val="accent5"/>
            </a:fillRef>
            <a:effectRef idx="1">
              <a:schemeClr val="accent5"/>
            </a:effectRef>
            <a:fontRef idx="minor">
              <a:schemeClr val="lt1"/>
            </a:fontRef>
          </p:style>
          <p:txBody>
            <a:bodyPr anchor="ctr"/>
            <a:lstStyle/>
            <a:p>
              <a:pPr algn="ctr">
                <a:defRPr/>
              </a:pPr>
              <a:endParaRPr lang="zh-CN" altLang="en-US" sz="2400"/>
            </a:p>
          </p:txBody>
        </p:sp>
        <p:sp>
          <p:nvSpPr>
            <p:cNvPr id="59399" name="文本框 9"/>
            <p:cNvSpPr txBox="1">
              <a:spLocks noChangeArrowheads="1"/>
            </p:cNvSpPr>
            <p:nvPr/>
          </p:nvSpPr>
          <p:spPr bwMode="auto">
            <a:xfrm>
              <a:off x="156802" y="1552660"/>
              <a:ext cx="1601802" cy="380172"/>
            </a:xfrm>
            <a:prstGeom prst="rect">
              <a:avLst/>
            </a:prstGeom>
          </p:spPr>
          <p:style>
            <a:lnRef idx="1">
              <a:schemeClr val="accent5"/>
            </a:lnRef>
            <a:fillRef idx="2">
              <a:schemeClr val="accent5"/>
            </a:fillRef>
            <a:effectRef idx="1">
              <a:schemeClr val="accent5"/>
            </a:effectRef>
            <a:fontRef idx="minor">
              <a:schemeClr val="dk1"/>
            </a:fontRef>
          </p:style>
          <p:txBody>
            <a:bodyPr wrap="none">
              <a:spAutoFit/>
            </a:bodyPr>
            <a:lstStyle>
              <a:lvl1pPr defTabSz="0" latinLnBrk="1">
                <a:spcBef>
                  <a:spcPct val="20000"/>
                </a:spcBef>
                <a:buBlip>
                  <a:blip r:embed="rId3"/>
                </a:buBlip>
                <a:defRPr sz="2800">
                  <a:solidFill>
                    <a:schemeClr val="tx1"/>
                  </a:solidFill>
                  <a:latin typeface="华文新魏" panose="02010800040101010101" pitchFamily="2" charset="-122"/>
                  <a:ea typeface="华文新魏" panose="02010800040101010101" pitchFamily="2" charset="-122"/>
                  <a:sym typeface="仿宋_GB231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latinLnBrk="0">
                <a:spcBef>
                  <a:spcPct val="0"/>
                </a:spcBef>
                <a:buFontTx/>
                <a:buNone/>
              </a:pPr>
              <a:r>
                <a:rPr lang="zh-CN" altLang="en-US" sz="2000" dirty="0">
                  <a:latin typeface="Calibri" panose="020F0502020204030204" pitchFamily="34" charset="0"/>
                  <a:ea typeface="宋体" panose="02010600030101010101" pitchFamily="2" charset="-122"/>
                </a:rPr>
                <a:t>高温合金数据</a:t>
              </a:r>
            </a:p>
          </p:txBody>
        </p:sp>
        <p:pic>
          <p:nvPicPr>
            <p:cNvPr id="38" name="图片 3"/>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868336" y="1842669"/>
              <a:ext cx="520369" cy="9730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403" name="文本框 13"/>
            <p:cNvSpPr txBox="1">
              <a:spLocks noChangeArrowheads="1"/>
            </p:cNvSpPr>
            <p:nvPr/>
          </p:nvSpPr>
          <p:spPr bwMode="auto">
            <a:xfrm>
              <a:off x="5182003" y="1397760"/>
              <a:ext cx="1609250" cy="78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0" latinLnBrk="1">
                <a:spcBef>
                  <a:spcPct val="20000"/>
                </a:spcBef>
                <a:buBlip>
                  <a:blip r:embed="rId3"/>
                </a:buBlip>
                <a:defRPr sz="2800">
                  <a:solidFill>
                    <a:schemeClr val="tx1"/>
                  </a:solidFill>
                  <a:latin typeface="华文新魏" panose="02010800040101010101" pitchFamily="2" charset="-122"/>
                  <a:ea typeface="华文新魏" panose="02010800040101010101" pitchFamily="2" charset="-122"/>
                  <a:sym typeface="仿宋_GB231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latinLnBrk="0">
                <a:spcBef>
                  <a:spcPct val="0"/>
                </a:spcBef>
                <a:buFontTx/>
                <a:buNone/>
              </a:pPr>
              <a:r>
                <a:rPr lang="zh-CN" altLang="en-US" sz="2400" b="1" dirty="0">
                  <a:latin typeface="Calibri" panose="020F0502020204030204" pitchFamily="34" charset="0"/>
                  <a:ea typeface="宋体" panose="02010600030101010101" pitchFamily="2" charset="-122"/>
                </a:rPr>
                <a:t>规则学习与</a:t>
              </a:r>
              <a:endParaRPr lang="en-US" altLang="zh-CN" sz="2400" b="1" dirty="0">
                <a:latin typeface="Calibri" panose="020F0502020204030204" pitchFamily="34" charset="0"/>
                <a:ea typeface="宋体" panose="02010600030101010101" pitchFamily="2" charset="-122"/>
              </a:endParaRPr>
            </a:p>
            <a:p>
              <a:pPr latinLnBrk="0">
                <a:spcBef>
                  <a:spcPct val="0"/>
                </a:spcBef>
                <a:buFontTx/>
                <a:buNone/>
              </a:pPr>
              <a:r>
                <a:rPr lang="zh-CN" altLang="en-US" sz="2400" b="1" dirty="0">
                  <a:latin typeface="Calibri" panose="020F0502020204030204" pitchFamily="34" charset="0"/>
                  <a:ea typeface="宋体" panose="02010600030101010101" pitchFamily="2" charset="-122"/>
                </a:rPr>
                <a:t>抽取</a:t>
              </a:r>
            </a:p>
          </p:txBody>
        </p:sp>
        <p:sp>
          <p:nvSpPr>
            <p:cNvPr id="41" name="立方体 40"/>
            <p:cNvSpPr/>
            <p:nvPr/>
          </p:nvSpPr>
          <p:spPr bwMode="auto">
            <a:xfrm>
              <a:off x="6713176" y="1570751"/>
              <a:ext cx="1385898" cy="1369019"/>
            </a:xfrm>
            <a:prstGeom prst="cube">
              <a:avLst/>
            </a:prstGeom>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2400"/>
            </a:p>
          </p:txBody>
        </p:sp>
        <p:pic>
          <p:nvPicPr>
            <p:cNvPr id="59405" name="图片 16"/>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905943" y="1987850"/>
              <a:ext cx="650578" cy="760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409" name="文本框 9"/>
            <p:cNvSpPr txBox="1">
              <a:spLocks noChangeArrowheads="1"/>
            </p:cNvSpPr>
            <p:nvPr/>
          </p:nvSpPr>
          <p:spPr bwMode="auto">
            <a:xfrm>
              <a:off x="1290300" y="2517131"/>
              <a:ext cx="1338283" cy="380172"/>
            </a:xfrm>
            <a:prstGeom prst="rect">
              <a:avLst/>
            </a:prstGeom>
          </p:spPr>
          <p:style>
            <a:lnRef idx="1">
              <a:schemeClr val="accent4"/>
            </a:lnRef>
            <a:fillRef idx="2">
              <a:schemeClr val="accent4"/>
            </a:fillRef>
            <a:effectRef idx="1">
              <a:schemeClr val="accent4"/>
            </a:effectRef>
            <a:fontRef idx="minor">
              <a:schemeClr val="dk1"/>
            </a:fontRef>
          </p:style>
          <p:txBody>
            <a:bodyPr wrap="square">
              <a:spAutoFit/>
            </a:bodyPr>
            <a:lstStyle>
              <a:lvl1pPr defTabSz="0" latinLnBrk="1">
                <a:spcBef>
                  <a:spcPct val="20000"/>
                </a:spcBef>
                <a:buBlip>
                  <a:blip r:embed="rId3"/>
                </a:buBlip>
                <a:defRPr sz="2800">
                  <a:solidFill>
                    <a:schemeClr val="tx1"/>
                  </a:solidFill>
                  <a:latin typeface="华文新魏" panose="02010800040101010101" pitchFamily="2" charset="-122"/>
                  <a:ea typeface="华文新魏" panose="02010800040101010101" pitchFamily="2" charset="-122"/>
                  <a:sym typeface="仿宋_GB231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latinLnBrk="0">
                <a:spcBef>
                  <a:spcPct val="0"/>
                </a:spcBef>
                <a:buFontTx/>
                <a:buNone/>
              </a:pPr>
              <a:r>
                <a:rPr lang="zh-CN" altLang="en-US" sz="2000" dirty="0">
                  <a:latin typeface="Calibri" panose="020F0502020204030204" pitchFamily="34" charset="0"/>
                  <a:ea typeface="宋体" panose="02010600030101010101" pitchFamily="2" charset="-122"/>
                </a:rPr>
                <a:t>蠕变数据</a:t>
              </a:r>
            </a:p>
          </p:txBody>
        </p:sp>
        <p:cxnSp>
          <p:nvCxnSpPr>
            <p:cNvPr id="47" name="直接连接符 46"/>
            <p:cNvCxnSpPr/>
            <p:nvPr/>
          </p:nvCxnSpPr>
          <p:spPr>
            <a:xfrm flipH="1">
              <a:off x="611560" y="1504195"/>
              <a:ext cx="1584466" cy="1689180"/>
            </a:xfrm>
            <a:prstGeom prst="line">
              <a:avLst/>
            </a:prstGeom>
          </p:spPr>
          <p:style>
            <a:lnRef idx="1">
              <a:schemeClr val="dk1"/>
            </a:lnRef>
            <a:fillRef idx="0">
              <a:schemeClr val="dk1"/>
            </a:fillRef>
            <a:effectRef idx="0">
              <a:schemeClr val="dk1"/>
            </a:effectRef>
            <a:fontRef idx="minor">
              <a:schemeClr val="tx1"/>
            </a:fontRef>
          </p:style>
        </p:cxnSp>
        <p:sp>
          <p:nvSpPr>
            <p:cNvPr id="8" name="矩形 7"/>
            <p:cNvSpPr/>
            <p:nvPr/>
          </p:nvSpPr>
          <p:spPr>
            <a:xfrm>
              <a:off x="107504" y="1278300"/>
              <a:ext cx="8280920" cy="2100592"/>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sp>
        <p:nvSpPr>
          <p:cNvPr id="9" name="矩形 8"/>
          <p:cNvSpPr/>
          <p:nvPr/>
        </p:nvSpPr>
        <p:spPr>
          <a:xfrm>
            <a:off x="351664" y="4176545"/>
            <a:ext cx="8540816" cy="22966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1" name="文本框 10"/>
          <p:cNvSpPr txBox="1"/>
          <p:nvPr/>
        </p:nvSpPr>
        <p:spPr>
          <a:xfrm>
            <a:off x="2485503" y="1636503"/>
            <a:ext cx="958674" cy="461665"/>
          </a:xfrm>
          <a:prstGeom prst="rect">
            <a:avLst/>
          </a:prstGeom>
          <a:noFill/>
        </p:spPr>
        <p:txBody>
          <a:bodyPr wrap="square" rtlCol="0">
            <a:spAutoFit/>
          </a:bodyPr>
          <a:lstStyle/>
          <a:p>
            <a:r>
              <a:rPr lang="zh-CN" altLang="en-US" sz="2400" b="1" dirty="0"/>
              <a:t>输入</a:t>
            </a:r>
          </a:p>
        </p:txBody>
      </p:sp>
      <p:sp>
        <p:nvSpPr>
          <p:cNvPr id="22" name="右箭头 21"/>
          <p:cNvSpPr/>
          <p:nvPr/>
        </p:nvSpPr>
        <p:spPr>
          <a:xfrm>
            <a:off x="2411782" y="4747496"/>
            <a:ext cx="1210621" cy="481011"/>
          </a:xfrm>
          <a:prstGeom prst="rightArrow">
            <a:avLst/>
          </a:prstGeom>
        </p:spPr>
        <p:style>
          <a:lnRef idx="3">
            <a:schemeClr val="lt1"/>
          </a:lnRef>
          <a:fillRef idx="1">
            <a:schemeClr val="accent5"/>
          </a:fillRef>
          <a:effectRef idx="1">
            <a:schemeClr val="accent5"/>
          </a:effectRef>
          <a:fontRef idx="minor">
            <a:schemeClr val="lt1"/>
          </a:fontRef>
        </p:style>
        <p:txBody>
          <a:bodyPr anchor="ctr"/>
          <a:lstStyle/>
          <a:p>
            <a:pPr algn="ctr">
              <a:defRPr/>
            </a:pPr>
            <a:endParaRPr lang="zh-CN" altLang="en-US" sz="2400"/>
          </a:p>
        </p:txBody>
      </p:sp>
      <p:sp>
        <p:nvSpPr>
          <p:cNvPr id="23" name="右箭头 22"/>
          <p:cNvSpPr/>
          <p:nvPr/>
        </p:nvSpPr>
        <p:spPr>
          <a:xfrm>
            <a:off x="5984703" y="4894265"/>
            <a:ext cx="1113423" cy="500664"/>
          </a:xfrm>
          <a:prstGeom prst="rightArrow">
            <a:avLst/>
          </a:prstGeom>
        </p:spPr>
        <p:style>
          <a:lnRef idx="3">
            <a:schemeClr val="lt1"/>
          </a:lnRef>
          <a:fillRef idx="1">
            <a:schemeClr val="accent5"/>
          </a:fillRef>
          <a:effectRef idx="1">
            <a:schemeClr val="accent5"/>
          </a:effectRef>
          <a:fontRef idx="minor">
            <a:schemeClr val="lt1"/>
          </a:fontRef>
        </p:style>
        <p:txBody>
          <a:bodyPr anchor="ctr"/>
          <a:lstStyle/>
          <a:p>
            <a:pPr algn="ctr">
              <a:defRPr/>
            </a:pPr>
            <a:endParaRPr lang="zh-CN" altLang="en-US" sz="2400"/>
          </a:p>
        </p:txBody>
      </p:sp>
      <p:sp>
        <p:nvSpPr>
          <p:cNvPr id="24" name="文本框 9"/>
          <p:cNvSpPr txBox="1">
            <a:spLocks noChangeArrowheads="1"/>
          </p:cNvSpPr>
          <p:nvPr/>
        </p:nvSpPr>
        <p:spPr bwMode="auto">
          <a:xfrm>
            <a:off x="256162" y="4365104"/>
            <a:ext cx="1723550" cy="400110"/>
          </a:xfrm>
          <a:prstGeom prst="rect">
            <a:avLst/>
          </a:prstGeom>
        </p:spPr>
        <p:style>
          <a:lnRef idx="1">
            <a:schemeClr val="accent5"/>
          </a:lnRef>
          <a:fillRef idx="2">
            <a:schemeClr val="accent5"/>
          </a:fillRef>
          <a:effectRef idx="1">
            <a:schemeClr val="accent5"/>
          </a:effectRef>
          <a:fontRef idx="minor">
            <a:schemeClr val="dk1"/>
          </a:fontRef>
        </p:style>
        <p:txBody>
          <a:bodyPr wrap="none">
            <a:spAutoFit/>
          </a:bodyPr>
          <a:lstStyle>
            <a:lvl1pPr defTabSz="0" latinLnBrk="1">
              <a:spcBef>
                <a:spcPct val="20000"/>
              </a:spcBef>
              <a:buBlip>
                <a:blip r:embed="rId3"/>
              </a:buBlip>
              <a:defRPr sz="2800">
                <a:solidFill>
                  <a:schemeClr val="tx1"/>
                </a:solidFill>
                <a:latin typeface="华文新魏" panose="02010800040101010101" pitchFamily="2" charset="-122"/>
                <a:ea typeface="华文新魏" panose="02010800040101010101" pitchFamily="2" charset="-122"/>
                <a:sym typeface="仿宋_GB231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latinLnBrk="0">
              <a:spcBef>
                <a:spcPct val="0"/>
              </a:spcBef>
              <a:buFontTx/>
              <a:buNone/>
            </a:pPr>
            <a:r>
              <a:rPr lang="zh-CN" altLang="en-US" sz="2000" dirty="0">
                <a:latin typeface="Calibri" panose="020F0502020204030204" pitchFamily="34" charset="0"/>
                <a:ea typeface="宋体" panose="02010600030101010101" pitchFamily="2" charset="-122"/>
              </a:rPr>
              <a:t>高温合金数据</a:t>
            </a:r>
          </a:p>
        </p:txBody>
      </p:sp>
      <p:sp>
        <p:nvSpPr>
          <p:cNvPr id="26" name="文本框 13"/>
          <p:cNvSpPr txBox="1">
            <a:spLocks noChangeArrowheads="1"/>
          </p:cNvSpPr>
          <p:nvPr/>
        </p:nvSpPr>
        <p:spPr bwMode="auto">
          <a:xfrm>
            <a:off x="5730906" y="4469567"/>
            <a:ext cx="173156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0" latinLnBrk="1">
              <a:spcBef>
                <a:spcPct val="20000"/>
              </a:spcBef>
              <a:buBlip>
                <a:blip r:embed="rId3"/>
              </a:buBlip>
              <a:defRPr sz="2800">
                <a:solidFill>
                  <a:schemeClr val="tx1"/>
                </a:solidFill>
                <a:latin typeface="华文新魏" panose="02010800040101010101" pitchFamily="2" charset="-122"/>
                <a:ea typeface="华文新魏" panose="02010800040101010101" pitchFamily="2" charset="-122"/>
                <a:sym typeface="仿宋_GB231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latinLnBrk="0">
              <a:spcBef>
                <a:spcPct val="0"/>
              </a:spcBef>
              <a:buFontTx/>
              <a:buNone/>
            </a:pPr>
            <a:r>
              <a:rPr lang="zh-CN" altLang="en-US" sz="2400" b="1" dirty="0">
                <a:latin typeface="Calibri" panose="020F0502020204030204" pitchFamily="34" charset="0"/>
                <a:ea typeface="宋体" panose="02010600030101010101" pitchFamily="2" charset="-122"/>
              </a:rPr>
              <a:t>解析式获取</a:t>
            </a:r>
          </a:p>
        </p:txBody>
      </p:sp>
      <p:sp>
        <p:nvSpPr>
          <p:cNvPr id="29" name="文本框 9"/>
          <p:cNvSpPr txBox="1">
            <a:spLocks noChangeArrowheads="1"/>
          </p:cNvSpPr>
          <p:nvPr/>
        </p:nvSpPr>
        <p:spPr bwMode="auto">
          <a:xfrm>
            <a:off x="1553529" y="5376188"/>
            <a:ext cx="1218271" cy="400110"/>
          </a:xfrm>
          <a:prstGeom prst="rect">
            <a:avLst/>
          </a:prstGeom>
        </p:spPr>
        <p:style>
          <a:lnRef idx="1">
            <a:schemeClr val="accent4"/>
          </a:lnRef>
          <a:fillRef idx="2">
            <a:schemeClr val="accent4"/>
          </a:fillRef>
          <a:effectRef idx="1">
            <a:schemeClr val="accent4"/>
          </a:effectRef>
          <a:fontRef idx="minor">
            <a:schemeClr val="dk1"/>
          </a:fontRef>
        </p:style>
        <p:txBody>
          <a:bodyPr>
            <a:spAutoFit/>
          </a:bodyPr>
          <a:lstStyle>
            <a:lvl1pPr defTabSz="0" latinLnBrk="1">
              <a:spcBef>
                <a:spcPct val="20000"/>
              </a:spcBef>
              <a:buBlip>
                <a:blip r:embed="rId3"/>
              </a:buBlip>
              <a:defRPr sz="2800">
                <a:solidFill>
                  <a:schemeClr val="tx1"/>
                </a:solidFill>
                <a:latin typeface="华文新魏" panose="02010800040101010101" pitchFamily="2" charset="-122"/>
                <a:ea typeface="华文新魏" panose="02010800040101010101" pitchFamily="2" charset="-122"/>
                <a:sym typeface="仿宋_GB231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latinLnBrk="0">
              <a:spcBef>
                <a:spcPct val="0"/>
              </a:spcBef>
              <a:buFontTx/>
              <a:buNone/>
            </a:pPr>
            <a:r>
              <a:rPr lang="zh-CN" altLang="en-US" sz="2000" dirty="0">
                <a:latin typeface="Calibri" panose="020F0502020204030204" pitchFamily="34" charset="0"/>
                <a:ea typeface="宋体" panose="02010600030101010101" pitchFamily="2" charset="-122"/>
              </a:rPr>
              <a:t>蠕变数据</a:t>
            </a:r>
          </a:p>
        </p:txBody>
      </p:sp>
      <p:cxnSp>
        <p:nvCxnSpPr>
          <p:cNvPr id="30" name="直接连接符 29"/>
          <p:cNvCxnSpPr/>
          <p:nvPr/>
        </p:nvCxnSpPr>
        <p:spPr>
          <a:xfrm flipH="1">
            <a:off x="598441" y="4161495"/>
            <a:ext cx="2029343" cy="2059551"/>
          </a:xfrm>
          <a:prstGeom prst="line">
            <a:avLst/>
          </a:prstGeom>
        </p:spPr>
        <p:style>
          <a:lnRef idx="1">
            <a:schemeClr val="dk1"/>
          </a:lnRef>
          <a:fillRef idx="0">
            <a:schemeClr val="dk1"/>
          </a:fillRef>
          <a:effectRef idx="0">
            <a:schemeClr val="dk1"/>
          </a:effectRef>
          <a:fontRef idx="minor">
            <a:schemeClr val="tx1"/>
          </a:fontRef>
        </p:style>
      </p:cxnSp>
      <p:sp>
        <p:nvSpPr>
          <p:cNvPr id="6" name="圆角矩形 5"/>
          <p:cNvSpPr/>
          <p:nvPr/>
        </p:nvSpPr>
        <p:spPr>
          <a:xfrm>
            <a:off x="3826793" y="4077071"/>
            <a:ext cx="1471904" cy="354855"/>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多项式拟合</a:t>
            </a:r>
          </a:p>
        </p:txBody>
      </p:sp>
      <p:sp>
        <p:nvSpPr>
          <p:cNvPr id="36" name="圆角矩形 35"/>
          <p:cNvSpPr/>
          <p:nvPr/>
        </p:nvSpPr>
        <p:spPr>
          <a:xfrm>
            <a:off x="3826794" y="4903476"/>
            <a:ext cx="1442518" cy="53752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最小二乘</a:t>
            </a:r>
            <a:endParaRPr lang="en-US" altLang="zh-CN" dirty="0"/>
          </a:p>
          <a:p>
            <a:pPr algn="ctr"/>
            <a:r>
              <a:rPr lang="zh-CN" altLang="en-US" dirty="0"/>
              <a:t>拟合</a:t>
            </a:r>
          </a:p>
        </p:txBody>
      </p:sp>
      <p:sp>
        <p:nvSpPr>
          <p:cNvPr id="37" name="圆角矩形 36"/>
          <p:cNvSpPr/>
          <p:nvPr/>
        </p:nvSpPr>
        <p:spPr>
          <a:xfrm>
            <a:off x="3817235" y="4509120"/>
            <a:ext cx="1453992" cy="31812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对数拟合</a:t>
            </a:r>
          </a:p>
        </p:txBody>
      </p:sp>
      <p:sp>
        <p:nvSpPr>
          <p:cNvPr id="40" name="圆角矩形 39"/>
          <p:cNvSpPr/>
          <p:nvPr/>
        </p:nvSpPr>
        <p:spPr>
          <a:xfrm>
            <a:off x="3826794" y="5517232"/>
            <a:ext cx="1442518" cy="355812"/>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指数拟合</a:t>
            </a:r>
          </a:p>
        </p:txBody>
      </p:sp>
      <p:sp>
        <p:nvSpPr>
          <p:cNvPr id="7" name="矩形 6"/>
          <p:cNvSpPr/>
          <p:nvPr/>
        </p:nvSpPr>
        <p:spPr>
          <a:xfrm>
            <a:off x="3712570" y="4037986"/>
            <a:ext cx="1695603" cy="2343342"/>
          </a:xfrm>
          <a:prstGeom prst="rect">
            <a:avLst/>
          </a:prstGeom>
          <a:noFill/>
          <a:ln>
            <a:solidFill>
              <a:schemeClr val="accent2">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4" name="矩形 13"/>
          <p:cNvSpPr/>
          <p:nvPr/>
        </p:nvSpPr>
        <p:spPr>
          <a:xfrm>
            <a:off x="147274" y="3920213"/>
            <a:ext cx="8910328" cy="2553015"/>
          </a:xfrm>
          <a:prstGeom prst="rect">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6" name="文本框 15"/>
          <p:cNvSpPr txBox="1"/>
          <p:nvPr/>
        </p:nvSpPr>
        <p:spPr>
          <a:xfrm>
            <a:off x="7056997" y="4732584"/>
            <a:ext cx="2897799" cy="1200329"/>
          </a:xfrm>
          <a:prstGeom prst="rect">
            <a:avLst/>
          </a:prstGeom>
          <a:noFill/>
        </p:spPr>
        <p:txBody>
          <a:bodyPr wrap="square" rtlCol="0">
            <a:spAutoFit/>
          </a:bodyPr>
          <a:lstStyle/>
          <a:p>
            <a:r>
              <a:rPr lang="zh-CN" altLang="en-US" sz="2400" b="1" dirty="0">
                <a:solidFill>
                  <a:srgbClr val="FF0000"/>
                </a:solidFill>
              </a:rPr>
              <a:t>参量解析式：</a:t>
            </a:r>
            <a:endParaRPr lang="en-US" altLang="zh-CN" sz="2400" b="1" dirty="0">
              <a:solidFill>
                <a:srgbClr val="FF0000"/>
              </a:solidFill>
            </a:endParaRPr>
          </a:p>
          <a:p>
            <a:r>
              <a:rPr lang="zh-CN" altLang="en-US" sz="2400" b="1" dirty="0">
                <a:solidFill>
                  <a:srgbClr val="FF0000"/>
                </a:solidFill>
              </a:rPr>
              <a:t>性能</a:t>
            </a:r>
            <a:r>
              <a:rPr lang="en-US" altLang="zh-CN" sz="2400" b="1" dirty="0">
                <a:solidFill>
                  <a:srgbClr val="FF0000"/>
                </a:solidFill>
              </a:rPr>
              <a:t>P = f</a:t>
            </a:r>
            <a:r>
              <a:rPr lang="zh-CN" altLang="en-US" sz="2400" b="1" dirty="0">
                <a:solidFill>
                  <a:srgbClr val="FF0000"/>
                </a:solidFill>
              </a:rPr>
              <a:t>（</a:t>
            </a:r>
            <a:r>
              <a:rPr lang="en-US" altLang="zh-CN" sz="2400" b="1" dirty="0">
                <a:solidFill>
                  <a:srgbClr val="FF0000"/>
                </a:solidFill>
              </a:rPr>
              <a:t>x1,x2,...x3</a:t>
            </a:r>
            <a:r>
              <a:rPr lang="zh-CN" altLang="en-US" sz="2400" b="1" dirty="0">
                <a:solidFill>
                  <a:srgbClr val="FF0000"/>
                </a:solidFill>
              </a:rPr>
              <a:t>）</a:t>
            </a:r>
          </a:p>
        </p:txBody>
      </p:sp>
      <p:sp>
        <p:nvSpPr>
          <p:cNvPr id="39" name="圆角矩形 38"/>
          <p:cNvSpPr/>
          <p:nvPr/>
        </p:nvSpPr>
        <p:spPr>
          <a:xfrm>
            <a:off x="3826793" y="5949280"/>
            <a:ext cx="1442519" cy="382345"/>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a:t>
            </a:r>
            <a:endParaRPr lang="zh-CN" altLang="en-US" dirty="0"/>
          </a:p>
        </p:txBody>
      </p:sp>
      <p:sp>
        <p:nvSpPr>
          <p:cNvPr id="42" name="文本框 41"/>
          <p:cNvSpPr txBox="1"/>
          <p:nvPr/>
        </p:nvSpPr>
        <p:spPr>
          <a:xfrm>
            <a:off x="2608539" y="4435111"/>
            <a:ext cx="958674" cy="461665"/>
          </a:xfrm>
          <a:prstGeom prst="rect">
            <a:avLst/>
          </a:prstGeom>
          <a:noFill/>
        </p:spPr>
        <p:txBody>
          <a:bodyPr wrap="square" rtlCol="0">
            <a:spAutoFit/>
          </a:bodyPr>
          <a:lstStyle/>
          <a:p>
            <a:r>
              <a:rPr lang="zh-CN" altLang="en-US" sz="2400" b="1" dirty="0"/>
              <a:t>输入</a:t>
            </a:r>
          </a:p>
        </p:txBody>
      </p:sp>
      <p:sp>
        <p:nvSpPr>
          <p:cNvPr id="18" name="文本框 17"/>
          <p:cNvSpPr txBox="1"/>
          <p:nvPr/>
        </p:nvSpPr>
        <p:spPr>
          <a:xfrm>
            <a:off x="56078" y="822162"/>
            <a:ext cx="2284182" cy="461665"/>
          </a:xfrm>
          <a:prstGeom prst="rect">
            <a:avLst/>
          </a:prstGeom>
          <a:noFill/>
        </p:spPr>
        <p:txBody>
          <a:bodyPr wrap="square" rtlCol="0">
            <a:spAutoFit/>
          </a:bodyPr>
          <a:lstStyle/>
          <a:p>
            <a:pPr marL="285750" indent="-285750">
              <a:buFont typeface="Wingdings" panose="05000000000000000000" pitchFamily="2" charset="2"/>
              <a:buChar char="p"/>
            </a:pPr>
            <a:r>
              <a:rPr lang="zh-CN" altLang="en-US" sz="2400" b="1" dirty="0">
                <a:solidFill>
                  <a:srgbClr val="FF0000"/>
                </a:solidFill>
              </a:rPr>
              <a:t>规则抽取</a:t>
            </a:r>
          </a:p>
        </p:txBody>
      </p:sp>
      <p:sp>
        <p:nvSpPr>
          <p:cNvPr id="43" name="文本框 42"/>
          <p:cNvSpPr txBox="1"/>
          <p:nvPr/>
        </p:nvSpPr>
        <p:spPr>
          <a:xfrm>
            <a:off x="56078" y="3459370"/>
            <a:ext cx="3183806" cy="461665"/>
          </a:xfrm>
          <a:prstGeom prst="rect">
            <a:avLst/>
          </a:prstGeom>
          <a:noFill/>
        </p:spPr>
        <p:txBody>
          <a:bodyPr wrap="square" rtlCol="0">
            <a:spAutoFit/>
          </a:bodyPr>
          <a:lstStyle/>
          <a:p>
            <a:pPr marL="285750" indent="-285750">
              <a:buFont typeface="Wingdings" panose="05000000000000000000" pitchFamily="2" charset="2"/>
              <a:buChar char="p"/>
            </a:pPr>
            <a:r>
              <a:rPr lang="zh-CN" altLang="en-US" sz="2400" b="1" dirty="0">
                <a:solidFill>
                  <a:srgbClr val="FF0000"/>
                </a:solidFill>
              </a:rPr>
              <a:t>参量解析式</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文本框 34"/>
          <p:cNvSpPr txBox="1"/>
          <p:nvPr/>
        </p:nvSpPr>
        <p:spPr>
          <a:xfrm>
            <a:off x="228262" y="1110830"/>
            <a:ext cx="7937145" cy="400110"/>
          </a:xfrm>
          <a:prstGeom prst="rect">
            <a:avLst/>
          </a:prstGeom>
          <a:noFill/>
        </p:spPr>
        <p:txBody>
          <a:bodyPr wrap="square" rtlCol="0">
            <a:spAutoFit/>
          </a:bodyPr>
          <a:lstStyle/>
          <a:p>
            <a:r>
              <a:rPr lang="zh-CN" altLang="en-US" sz="2000" dirty="0"/>
              <a:t>蠕变预测规则决策树</a:t>
            </a:r>
          </a:p>
        </p:txBody>
      </p:sp>
      <p:sp>
        <p:nvSpPr>
          <p:cNvPr id="33" name="标题 1"/>
          <p:cNvSpPr>
            <a:spLocks noGrp="1"/>
          </p:cNvSpPr>
          <p:nvPr>
            <p:ph type="title"/>
          </p:nvPr>
        </p:nvSpPr>
        <p:spPr>
          <a:xfrm>
            <a:off x="860483" y="-60884"/>
            <a:ext cx="8229600" cy="796950"/>
          </a:xfrm>
        </p:spPr>
        <p:txBody>
          <a:bodyPr>
            <a:noAutofit/>
          </a:bodyPr>
          <a:lstStyle/>
          <a:p>
            <a:r>
              <a:rPr lang="zh-CN" altLang="en-US" sz="2000" dirty="0">
                <a:solidFill>
                  <a:srgbClr val="FF0000"/>
                </a:solidFill>
              </a:rPr>
              <a:t>基于聚类的最优回归集成学习</a:t>
            </a:r>
            <a:br>
              <a:rPr lang="en-US" altLang="zh-CN" sz="2000" dirty="0">
                <a:solidFill>
                  <a:srgbClr val="FF0000"/>
                </a:solidFill>
              </a:rPr>
            </a:br>
            <a:r>
              <a:rPr lang="en-US" altLang="zh-CN" sz="2000" dirty="0">
                <a:solidFill>
                  <a:srgbClr val="FF0000"/>
                </a:solidFill>
              </a:rPr>
              <a:t>		---</a:t>
            </a:r>
            <a:r>
              <a:rPr lang="zh-CN" altLang="en-US" sz="2000" dirty="0">
                <a:solidFill>
                  <a:srgbClr val="FF0000"/>
                </a:solidFill>
              </a:rPr>
              <a:t>以第四子类为例的可解释规则提取</a:t>
            </a:r>
          </a:p>
        </p:txBody>
      </p:sp>
      <p:pic>
        <p:nvPicPr>
          <p:cNvPr id="14" name="图片 13"/>
          <p:cNvPicPr>
            <a:picLocks noChangeAspect="1"/>
          </p:cNvPicPr>
          <p:nvPr/>
        </p:nvPicPr>
        <p:blipFill>
          <a:blip r:embed="rId2"/>
          <a:stretch>
            <a:fillRect/>
          </a:stretch>
        </p:blipFill>
        <p:spPr>
          <a:xfrm>
            <a:off x="35496" y="1532219"/>
            <a:ext cx="7611683" cy="5040559"/>
          </a:xfrm>
          <a:prstGeom prst="rect">
            <a:avLst/>
          </a:prstGeom>
        </p:spPr>
      </p:pic>
      <p:sp>
        <p:nvSpPr>
          <p:cNvPr id="2" name="矩形 1"/>
          <p:cNvSpPr/>
          <p:nvPr/>
        </p:nvSpPr>
        <p:spPr>
          <a:xfrm>
            <a:off x="8345814" y="6420686"/>
            <a:ext cx="712390" cy="396923"/>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dirty="0">
                <a:hlinkClick r:id="" action="ppaction://noaction"/>
              </a:rPr>
              <a:t>返回</a:t>
            </a:r>
            <a:endParaRPr lang="zh-CN" altLang="en-US" dirty="0"/>
          </a:p>
        </p:txBody>
      </p:sp>
      <p:sp>
        <p:nvSpPr>
          <p:cNvPr id="13" name="文本框 12"/>
          <p:cNvSpPr txBox="1"/>
          <p:nvPr/>
        </p:nvSpPr>
        <p:spPr>
          <a:xfrm>
            <a:off x="4770731" y="1416958"/>
            <a:ext cx="4375185" cy="2308324"/>
          </a:xfrm>
          <a:prstGeom prst="rect">
            <a:avLst/>
          </a:prstGeom>
          <a:noFill/>
        </p:spPr>
        <p:txBody>
          <a:bodyPr wrap="square" rtlCol="0">
            <a:spAutoFit/>
          </a:bodyPr>
          <a:lstStyle/>
          <a:p>
            <a:pPr marL="285750" indent="-285750">
              <a:buFont typeface="Wingdings" panose="05000000000000000000" pitchFamily="2" charset="2"/>
              <a:buChar char="l"/>
            </a:pPr>
            <a:r>
              <a:rPr lang="en-US" altLang="zh-CN" dirty="0"/>
              <a:t>IF temperature &lt;= 1000</a:t>
            </a:r>
            <a:r>
              <a:rPr lang="zh-CN" altLang="en-US" dirty="0"/>
              <a:t> </a:t>
            </a:r>
            <a:r>
              <a:rPr lang="en-US" altLang="zh-CN" dirty="0"/>
              <a:t>THEN</a:t>
            </a:r>
            <a:r>
              <a:rPr lang="zh-CN" altLang="en-US" dirty="0"/>
              <a:t> </a:t>
            </a:r>
            <a:r>
              <a:rPr lang="en-US" altLang="zh-CN" dirty="0"/>
              <a:t>life=953.4</a:t>
            </a:r>
          </a:p>
          <a:p>
            <a:pPr marL="285750" indent="-285750">
              <a:buFont typeface="Wingdings" panose="05000000000000000000" pitchFamily="2" charset="2"/>
              <a:buChar char="l"/>
            </a:pPr>
            <a:endParaRPr lang="en-US" altLang="zh-CN" dirty="0"/>
          </a:p>
          <a:p>
            <a:pPr marL="285750" indent="-285750">
              <a:buFont typeface="Wingdings" panose="05000000000000000000" pitchFamily="2" charset="2"/>
              <a:buChar char="l"/>
            </a:pPr>
            <a:r>
              <a:rPr lang="en-US" altLang="zh-CN" dirty="0"/>
              <a:t>IF temperature &gt; 1000 AND </a:t>
            </a:r>
            <a:r>
              <a:rPr lang="en-US" altLang="zh-CN" dirty="0" err="1"/>
              <a:t>Ti</a:t>
            </a:r>
            <a:r>
              <a:rPr lang="en-US" altLang="zh-CN" dirty="0"/>
              <a:t>&lt;=0.5 AND Stress&lt;=105.2 Then life=386.8</a:t>
            </a:r>
          </a:p>
          <a:p>
            <a:pPr marL="285750" indent="-285750">
              <a:buFont typeface="Wingdings" panose="05000000000000000000" pitchFamily="2" charset="2"/>
              <a:buChar char="l"/>
            </a:pPr>
            <a:endParaRPr lang="en-US" altLang="zh-CN" dirty="0"/>
          </a:p>
          <a:p>
            <a:pPr marL="285750" indent="-285750">
              <a:buFont typeface="Wingdings" panose="05000000000000000000" pitchFamily="2" charset="2"/>
              <a:buChar char="l"/>
            </a:pPr>
            <a:r>
              <a:rPr lang="en-US" altLang="zh-CN" dirty="0"/>
              <a:t>IF temperature &gt; 1000 AND </a:t>
            </a:r>
            <a:r>
              <a:rPr lang="en-US" altLang="zh-CN" dirty="0" err="1"/>
              <a:t>Ti</a:t>
            </a:r>
            <a:r>
              <a:rPr lang="en-US" altLang="zh-CN" dirty="0"/>
              <a:t>&lt;=0.5 AND Stress&gt;105.2 AND Ta&lt;=4.2 THEN life=299.2</a:t>
            </a:r>
          </a:p>
        </p:txBody>
      </p:sp>
      <p:sp>
        <p:nvSpPr>
          <p:cNvPr id="12" name="箭头: 右 11"/>
          <p:cNvSpPr/>
          <p:nvPr/>
        </p:nvSpPr>
        <p:spPr>
          <a:xfrm>
            <a:off x="3559544" y="1861946"/>
            <a:ext cx="1274580" cy="5953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文本框 35"/>
          <p:cNvSpPr txBox="1"/>
          <p:nvPr/>
        </p:nvSpPr>
        <p:spPr>
          <a:xfrm>
            <a:off x="3559544" y="1975148"/>
            <a:ext cx="7220527" cy="369332"/>
          </a:xfrm>
          <a:prstGeom prst="rect">
            <a:avLst/>
          </a:prstGeom>
          <a:noFill/>
        </p:spPr>
        <p:txBody>
          <a:bodyPr wrap="square" rtlCol="0">
            <a:spAutoFit/>
          </a:bodyPr>
          <a:lstStyle/>
          <a:p>
            <a:r>
              <a:rPr lang="zh-CN" altLang="en-US" b="1" dirty="0"/>
              <a:t>提取规则</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283789" y="1585670"/>
            <a:ext cx="8680699" cy="4799965"/>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altLang="zh-CN" dirty="0"/>
              <a:t>                                                                  </a:t>
            </a:r>
          </a:p>
          <a:p>
            <a:r>
              <a:rPr lang="en-US" altLang="zh-CN" dirty="0"/>
              <a:t>                                     </a:t>
            </a:r>
            <a:r>
              <a:rPr lang="zh-CN" altLang="en-US" dirty="0"/>
              <a:t>表征位错对蠕变影响关系，考虑了层错能、应力、弹性模量等</a:t>
            </a:r>
            <a:endParaRPr lang="en-US" altLang="zh-CN" dirty="0"/>
          </a:p>
          <a:p>
            <a:endParaRPr lang="en-US" altLang="zh-CN" dirty="0"/>
          </a:p>
          <a:p>
            <a:r>
              <a:rPr lang="zh-CN" altLang="en-US" dirty="0"/>
              <a:t>存在问题</a:t>
            </a:r>
            <a:r>
              <a:rPr lang="zh-CN" altLang="en-US" dirty="0">
                <a:sym typeface="Wingdings" panose="05000000000000000000" pitchFamily="2" charset="2"/>
              </a:rPr>
              <a:t>：（</a:t>
            </a:r>
            <a:r>
              <a:rPr lang="en-US" altLang="zh-CN" dirty="0">
                <a:sym typeface="Wingdings" panose="05000000000000000000" pitchFamily="2" charset="2"/>
              </a:rPr>
              <a:t>1</a:t>
            </a:r>
            <a:r>
              <a:rPr lang="zh-CN" altLang="en-US" dirty="0">
                <a:sym typeface="Wingdings" panose="05000000000000000000" pitchFamily="2" charset="2"/>
              </a:rPr>
              <a:t>）                为 幂律方程，考虑应力影响，未考虑幂律失效状态</a:t>
            </a:r>
            <a:endParaRPr lang="en-US" altLang="zh-CN" dirty="0">
              <a:sym typeface="Wingdings" panose="05000000000000000000" pitchFamily="2" charset="2"/>
            </a:endParaRPr>
          </a:p>
          <a:p>
            <a:r>
              <a:rPr lang="en-US" altLang="zh-CN" dirty="0">
                <a:sym typeface="Wingdings" panose="05000000000000000000" pitchFamily="2" charset="2"/>
              </a:rPr>
              <a:t>                                </a:t>
            </a:r>
          </a:p>
          <a:p>
            <a:r>
              <a:rPr lang="en-US" altLang="zh-CN" dirty="0">
                <a:sym typeface="Wingdings" panose="05000000000000000000" pitchFamily="2" charset="2"/>
              </a:rPr>
              <a:t>                                                  </a:t>
            </a:r>
            <a:r>
              <a:rPr lang="zh-CN" altLang="en-US" dirty="0">
                <a:sym typeface="Wingdings" panose="05000000000000000000" pitchFamily="2" charset="2"/>
              </a:rPr>
              <a:t>幂律时效状态</a:t>
            </a:r>
            <a:r>
              <a:rPr lang="en-US" altLang="zh-CN" dirty="0">
                <a:sym typeface="Wingdings" panose="05000000000000000000" pitchFamily="2" charset="2"/>
              </a:rPr>
              <a:t>[</a:t>
            </a:r>
            <a:r>
              <a:rPr lang="zh-CN" altLang="en-US" dirty="0">
                <a:sym typeface="Wingdings" panose="05000000000000000000" pitchFamily="2" charset="2"/>
              </a:rPr>
              <a:t>低温（</a:t>
            </a:r>
            <a:r>
              <a:rPr lang="en-US" altLang="zh-CN" dirty="0">
                <a:sym typeface="Wingdings" panose="05000000000000000000" pitchFamily="2" charset="2"/>
              </a:rPr>
              <a:t>0.5-0.6Tm</a:t>
            </a:r>
            <a:r>
              <a:rPr lang="zh-CN" altLang="en-US" dirty="0">
                <a:sym typeface="Wingdings" panose="05000000000000000000" pitchFamily="2" charset="2"/>
              </a:rPr>
              <a:t>）高应力（范围未定）</a:t>
            </a:r>
            <a:r>
              <a:rPr lang="en-US" altLang="zh-CN" dirty="0">
                <a:sym typeface="Wingdings" panose="05000000000000000000" pitchFamily="2" charset="2"/>
              </a:rPr>
              <a:t>]</a:t>
            </a:r>
            <a:r>
              <a:rPr lang="zh-CN" altLang="en-US" dirty="0">
                <a:sym typeface="Wingdings" panose="05000000000000000000" pitchFamily="2" charset="2"/>
              </a:rPr>
              <a:t>表征式：</a:t>
            </a:r>
            <a:endParaRPr lang="en-US" altLang="zh-CN" dirty="0">
              <a:sym typeface="Wingdings" panose="05000000000000000000" pitchFamily="2" charset="2"/>
            </a:endParaRPr>
          </a:p>
          <a:p>
            <a:r>
              <a:rPr lang="en-US" altLang="zh-CN" dirty="0">
                <a:sym typeface="Wingdings" panose="05000000000000000000" pitchFamily="2" charset="2"/>
              </a:rPr>
              <a:t>                                                   </a:t>
            </a:r>
            <a:r>
              <a:rPr lang="zh-CN" altLang="en-US" dirty="0">
                <a:sym typeface="Wingdings" panose="05000000000000000000" pitchFamily="2" charset="2"/>
              </a:rPr>
              <a:t>表达式</a:t>
            </a:r>
            <a:r>
              <a:rPr lang="en-US" altLang="zh-CN" dirty="0">
                <a:sym typeface="Wingdings" panose="05000000000000000000" pitchFamily="2" charset="2"/>
              </a:rPr>
              <a:t>                                           </a:t>
            </a:r>
            <a:r>
              <a:rPr lang="zh-CN" altLang="en-US" dirty="0">
                <a:sym typeface="Wingdings" panose="05000000000000000000" pitchFamily="2" charset="2"/>
              </a:rPr>
              <a:t>无物理意义</a:t>
            </a:r>
            <a:endParaRPr lang="en-US" altLang="zh-CN" dirty="0">
              <a:sym typeface="Wingdings" panose="05000000000000000000" pitchFamily="2" charset="2"/>
            </a:endParaRPr>
          </a:p>
          <a:p>
            <a:r>
              <a:rPr lang="en-US" altLang="zh-CN" dirty="0">
                <a:sym typeface="Wingdings" panose="05000000000000000000" pitchFamily="2" charset="2"/>
              </a:rPr>
              <a:t>                                                                    </a:t>
            </a:r>
          </a:p>
          <a:p>
            <a:r>
              <a:rPr lang="en-US" altLang="zh-CN" dirty="0">
                <a:sym typeface="Wingdings" panose="05000000000000000000" pitchFamily="2" charset="2"/>
              </a:rPr>
              <a:t>                       </a:t>
            </a:r>
            <a:r>
              <a:rPr lang="zh-CN" altLang="en-US" dirty="0">
                <a:sym typeface="Wingdings" panose="05000000000000000000" pitchFamily="2" charset="2"/>
              </a:rPr>
              <a:t>（                     （</a:t>
            </a:r>
            <a:r>
              <a:rPr lang="en-US" altLang="zh-CN" dirty="0">
                <a:sym typeface="Wingdings" panose="05000000000000000000" pitchFamily="2" charset="2"/>
              </a:rPr>
              <a:t>2</a:t>
            </a:r>
            <a:r>
              <a:rPr lang="zh-CN" altLang="en-US" dirty="0">
                <a:sym typeface="Wingdings" panose="05000000000000000000" pitchFamily="2" charset="2"/>
              </a:rPr>
              <a:t>）</a:t>
            </a:r>
            <a:r>
              <a:rPr lang="en-US" altLang="zh-CN" dirty="0">
                <a:sym typeface="Wingdings" panose="05000000000000000000" pitchFamily="2" charset="2"/>
              </a:rPr>
              <a:t>5</a:t>
            </a:r>
            <a:r>
              <a:rPr lang="zh-CN" altLang="en-US" dirty="0">
                <a:sym typeface="Wingdings" panose="05000000000000000000" pitchFamily="2" charset="2"/>
              </a:rPr>
              <a:t>为材料性质比值常数，纯金属一般为</a:t>
            </a:r>
            <a:r>
              <a:rPr lang="en-US" altLang="zh-CN" dirty="0">
                <a:sym typeface="Wingdings" panose="05000000000000000000" pitchFamily="2" charset="2"/>
              </a:rPr>
              <a:t>5</a:t>
            </a:r>
            <a:r>
              <a:rPr lang="zh-CN" altLang="en-US" dirty="0">
                <a:sym typeface="Wingdings" panose="05000000000000000000" pitchFamily="2" charset="2"/>
              </a:rPr>
              <a:t>，针对不</a:t>
            </a:r>
            <a:endParaRPr lang="en-US" altLang="zh-CN" dirty="0">
              <a:sym typeface="Wingdings" panose="05000000000000000000" pitchFamily="2" charset="2"/>
            </a:endParaRPr>
          </a:p>
          <a:p>
            <a:r>
              <a:rPr lang="en-US" altLang="zh-CN" dirty="0">
                <a:sym typeface="Wingdings" panose="05000000000000000000" pitchFamily="2" charset="2"/>
              </a:rPr>
              <a:t>                                                           </a:t>
            </a:r>
            <a:r>
              <a:rPr lang="zh-CN" altLang="en-US" dirty="0">
                <a:sym typeface="Wingdings" panose="05000000000000000000" pitchFamily="2" charset="2"/>
              </a:rPr>
              <a:t>同材料不同状态有所不同</a:t>
            </a:r>
            <a:endParaRPr lang="en-US" altLang="zh-CN" dirty="0">
              <a:sym typeface="Wingdings" panose="05000000000000000000" pitchFamily="2" charset="2"/>
            </a:endParaRPr>
          </a:p>
          <a:p>
            <a:endParaRPr lang="en-US" altLang="zh-CN" dirty="0">
              <a:sym typeface="Wingdings" panose="05000000000000000000" pitchFamily="2" charset="2"/>
            </a:endParaRPr>
          </a:p>
          <a:p>
            <a:r>
              <a:rPr lang="zh-CN" altLang="en-US" dirty="0">
                <a:sym typeface="Wingdings" panose="05000000000000000000" pitchFamily="2" charset="2"/>
              </a:rPr>
              <a:t>（</a:t>
            </a:r>
            <a:r>
              <a:rPr lang="en-US" altLang="zh-CN" dirty="0">
                <a:sym typeface="Wingdings" panose="05000000000000000000" pitchFamily="2" charset="2"/>
              </a:rPr>
              <a:t>3</a:t>
            </a:r>
            <a:r>
              <a:rPr lang="zh-CN" altLang="en-US" dirty="0">
                <a:sym typeface="Wingdings" panose="05000000000000000000" pitchFamily="2" charset="2"/>
              </a:rPr>
              <a:t>）           表征扩散部分影响，前提：用自扩散激活能代替蠕变表观激活能</a:t>
            </a:r>
            <a:r>
              <a:rPr lang="el-GR" altLang="zh-CN" dirty="0"/>
              <a:t> </a:t>
            </a:r>
            <a:r>
              <a:rPr lang="en-US" altLang="zh-CN" dirty="0"/>
              <a:t>          </a:t>
            </a:r>
          </a:p>
          <a:p>
            <a:r>
              <a:rPr lang="en-US" altLang="zh-CN" dirty="0"/>
              <a:t>                                                            </a:t>
            </a:r>
            <a:r>
              <a:rPr lang="el-GR" altLang="zh-CN" dirty="0"/>
              <a:t>έ=</a:t>
            </a:r>
            <a:r>
              <a:rPr lang="en-US" altLang="zh-CN" dirty="0"/>
              <a:t>A</a:t>
            </a:r>
            <a:r>
              <a:rPr lang="en-US" altLang="zh-CN" baseline="-25000" dirty="0"/>
              <a:t>4</a:t>
            </a:r>
            <a:r>
              <a:rPr lang="en-US" altLang="zh-CN" dirty="0"/>
              <a:t>exp</a:t>
            </a:r>
            <a:r>
              <a:rPr lang="zh-CN" altLang="en-US" dirty="0"/>
              <a:t>（</a:t>
            </a:r>
            <a:r>
              <a:rPr lang="en-US" altLang="zh-CN" dirty="0"/>
              <a:t>-Qc/RT</a:t>
            </a:r>
            <a:r>
              <a:rPr lang="zh-CN" altLang="en-US" dirty="0"/>
              <a:t>）</a:t>
            </a:r>
            <a:endParaRPr lang="en-US" altLang="zh-CN" dirty="0"/>
          </a:p>
          <a:p>
            <a:r>
              <a:rPr lang="en-US" altLang="zh-CN" dirty="0">
                <a:sym typeface="Wingdings" panose="05000000000000000000" pitchFamily="2" charset="2"/>
              </a:rPr>
              <a:t>          </a:t>
            </a:r>
            <a:r>
              <a:rPr lang="zh-CN" altLang="en-US" dirty="0">
                <a:sym typeface="Wingdings" panose="05000000000000000000" pitchFamily="2" charset="2"/>
              </a:rPr>
              <a:t>前提</a:t>
            </a:r>
            <a:r>
              <a:rPr lang="en-US" altLang="zh-CN" dirty="0">
                <a:sym typeface="Wingdings" panose="05000000000000000000" pitchFamily="2" charset="2"/>
              </a:rPr>
              <a:t> </a:t>
            </a:r>
            <a:r>
              <a:rPr lang="zh-CN" altLang="en-US" dirty="0">
                <a:sym typeface="Wingdings" panose="05000000000000000000" pitchFamily="2" charset="2"/>
              </a:rPr>
              <a:t>在</a:t>
            </a:r>
            <a:r>
              <a:rPr lang="en-US" altLang="zh-CN" dirty="0">
                <a:sym typeface="Wingdings" panose="05000000000000000000" pitchFamily="2" charset="2"/>
              </a:rPr>
              <a:t>0.6-1Tm</a:t>
            </a:r>
            <a:r>
              <a:rPr lang="zh-CN" altLang="en-US" dirty="0">
                <a:sym typeface="Wingdings" panose="05000000000000000000" pitchFamily="2" charset="2"/>
              </a:rPr>
              <a:t>下成立，温度过小时蠕变表观激活能低于自扩散激活能</a:t>
            </a:r>
            <a:endParaRPr lang="en-US" altLang="zh-CN" dirty="0">
              <a:sym typeface="Wingdings" panose="05000000000000000000" pitchFamily="2" charset="2"/>
            </a:endParaRPr>
          </a:p>
          <a:p>
            <a:r>
              <a:rPr lang="en-US" altLang="zh-CN" dirty="0">
                <a:sym typeface="Wingdings" panose="05000000000000000000" pitchFamily="2" charset="2"/>
              </a:rPr>
              <a:t>                                 </a:t>
            </a:r>
          </a:p>
          <a:p>
            <a:r>
              <a:rPr lang="zh-CN" altLang="en-US" dirty="0">
                <a:sym typeface="Wingdings" panose="05000000000000000000" pitchFamily="2" charset="2"/>
              </a:rPr>
              <a:t>改进方案：利用公式                                          求得表观激活能带入计算</a:t>
            </a:r>
            <a:endParaRPr lang="en-US" altLang="zh-CN" dirty="0">
              <a:sym typeface="Wingdings" panose="05000000000000000000" pitchFamily="2" charset="2"/>
            </a:endParaRPr>
          </a:p>
        </p:txBody>
      </p:sp>
      <p:sp>
        <p:nvSpPr>
          <p:cNvPr id="4" name="标题 1"/>
          <p:cNvSpPr txBox="1"/>
          <p:nvPr/>
        </p:nvSpPr>
        <p:spPr>
          <a:xfrm>
            <a:off x="878883" y="0"/>
            <a:ext cx="8229600" cy="796950"/>
          </a:xfrm>
          <a:prstGeom prst="rect">
            <a:avLst/>
          </a:prstGeom>
        </p:spPr>
        <p:txBody>
          <a:bodyPr vert="horz" lIns="91440" tIns="45720" rIns="91440" bIns="45720" rtlCol="0" anchor="ctr">
            <a:normAutofit/>
          </a:bodyPr>
          <a:lstStyle>
            <a:lvl1pPr algn="l" defTabSz="914400" rtl="0" eaLnBrk="1" fontAlgn="base" latinLnBrk="0" hangingPunct="1">
              <a:spcBef>
                <a:spcPct val="0"/>
              </a:spcBef>
              <a:spcAft>
                <a:spcPct val="0"/>
              </a:spcAft>
              <a:buNone/>
              <a:defRPr lang="zh-CN" altLang="en-US" sz="3200" b="1" kern="1200" cap="all" dirty="0">
                <a:solidFill>
                  <a:schemeClr val="tx2">
                    <a:lumMod val="75000"/>
                  </a:schemeClr>
                </a:solidFill>
                <a:effectLst>
                  <a:reflection blurRad="12700" stA="48000" endA="300" endPos="55000" dir="5400000" sy="-90000" algn="bl" rotWithShape="0"/>
                </a:effectLst>
                <a:latin typeface="微软雅黑" panose="020B0503020204020204" pitchFamily="34" charset="-122"/>
                <a:ea typeface="微软雅黑" panose="020B0503020204020204" pitchFamily="34" charset="-122"/>
                <a:cs typeface="+mj-cs"/>
                <a:sym typeface="Times New Roman" panose="02020603050405020304" pitchFamily="18" charset="0"/>
              </a:defRPr>
            </a:lvl1pPr>
          </a:lstStyle>
          <a:p>
            <a:r>
              <a:rPr lang="zh-CN" altLang="en-US" sz="2400" dirty="0"/>
              <a:t>蠕变解析式存在的问题和改进方案</a:t>
            </a:r>
          </a:p>
        </p:txBody>
      </p:sp>
      <p:pic>
        <p:nvPicPr>
          <p:cNvPr id="5" name="图片 4"/>
          <p:cNvPicPr>
            <a:picLocks noChangeAspect="1"/>
          </p:cNvPicPr>
          <p:nvPr/>
        </p:nvPicPr>
        <p:blipFill>
          <a:blip r:embed="rId2"/>
          <a:stretch>
            <a:fillRect/>
          </a:stretch>
        </p:blipFill>
        <p:spPr>
          <a:xfrm>
            <a:off x="283974" y="903302"/>
            <a:ext cx="8536682" cy="645781"/>
          </a:xfrm>
          <a:prstGeom prst="rect">
            <a:avLst/>
          </a:prstGeom>
        </p:spPr>
      </p:pic>
      <p:sp>
        <p:nvSpPr>
          <p:cNvPr id="6" name="矩形 5"/>
          <p:cNvSpPr/>
          <p:nvPr/>
        </p:nvSpPr>
        <p:spPr>
          <a:xfrm>
            <a:off x="2267744" y="812774"/>
            <a:ext cx="4680520" cy="682745"/>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9" name="矩形 8"/>
          <p:cNvSpPr/>
          <p:nvPr/>
        </p:nvSpPr>
        <p:spPr>
          <a:xfrm>
            <a:off x="787913" y="942568"/>
            <a:ext cx="684076" cy="528732"/>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cxnSp>
        <p:nvCxnSpPr>
          <p:cNvPr id="19" name="直接连接符 18"/>
          <p:cNvCxnSpPr/>
          <p:nvPr/>
        </p:nvCxnSpPr>
        <p:spPr>
          <a:xfrm>
            <a:off x="303659" y="5877272"/>
            <a:ext cx="8536682" cy="0"/>
          </a:xfrm>
          <a:prstGeom prst="line">
            <a:avLst/>
          </a:prstGeom>
          <a:ln>
            <a:tailEnd type="triangle"/>
          </a:ln>
        </p:spPr>
        <p:style>
          <a:lnRef idx="2">
            <a:schemeClr val="accent5"/>
          </a:lnRef>
          <a:fillRef idx="0">
            <a:schemeClr val="accent5"/>
          </a:fillRef>
          <a:effectRef idx="1">
            <a:schemeClr val="accent5"/>
          </a:effectRef>
          <a:fontRef idx="minor">
            <a:schemeClr val="tx1"/>
          </a:fontRef>
        </p:style>
      </p:cxnSp>
      <p:cxnSp>
        <p:nvCxnSpPr>
          <p:cNvPr id="20" name="直接连接符 19"/>
          <p:cNvCxnSpPr/>
          <p:nvPr/>
        </p:nvCxnSpPr>
        <p:spPr>
          <a:xfrm>
            <a:off x="303659" y="2348880"/>
            <a:ext cx="8536682" cy="0"/>
          </a:xfrm>
          <a:prstGeom prst="line">
            <a:avLst/>
          </a:prstGeom>
          <a:ln>
            <a:tailEnd type="triangle"/>
          </a:ln>
        </p:spPr>
        <p:style>
          <a:lnRef idx="2">
            <a:schemeClr val="accent5"/>
          </a:lnRef>
          <a:fillRef idx="0">
            <a:schemeClr val="accent5"/>
          </a:fillRef>
          <a:effectRef idx="1">
            <a:schemeClr val="accent5"/>
          </a:effectRef>
          <a:fontRef idx="minor">
            <a:schemeClr val="tx1"/>
          </a:fontRef>
        </p:style>
      </p:cxnSp>
      <p:pic>
        <p:nvPicPr>
          <p:cNvPr id="16" name="图片 15"/>
          <p:cNvPicPr>
            <a:picLocks noChangeAspect="1"/>
          </p:cNvPicPr>
          <p:nvPr/>
        </p:nvPicPr>
        <p:blipFill rotWithShape="1">
          <a:blip r:embed="rId2"/>
          <a:srcRect l="5850" t="23746" r="86137" b="30883"/>
          <a:stretch>
            <a:fillRect/>
          </a:stretch>
        </p:blipFill>
        <p:spPr>
          <a:xfrm>
            <a:off x="485749" y="1725243"/>
            <a:ext cx="1133923" cy="485675"/>
          </a:xfrm>
          <a:prstGeom prst="rect">
            <a:avLst/>
          </a:prstGeom>
        </p:spPr>
      </p:pic>
      <p:pic>
        <p:nvPicPr>
          <p:cNvPr id="17" name="图片 16"/>
          <p:cNvPicPr>
            <a:picLocks noChangeAspect="1"/>
          </p:cNvPicPr>
          <p:nvPr/>
        </p:nvPicPr>
        <p:blipFill rotWithShape="1">
          <a:blip r:embed="rId2"/>
          <a:srcRect l="66687" t="-1451" r="22347" b="6338"/>
          <a:stretch>
            <a:fillRect/>
          </a:stretch>
        </p:blipFill>
        <p:spPr>
          <a:xfrm>
            <a:off x="1979712" y="2373875"/>
            <a:ext cx="936104" cy="614219"/>
          </a:xfrm>
          <a:prstGeom prst="rect">
            <a:avLst/>
          </a:prstGeom>
        </p:spPr>
      </p:pic>
      <p:pic>
        <p:nvPicPr>
          <p:cNvPr id="2" name="图片 1"/>
          <p:cNvPicPr>
            <a:picLocks noChangeAspect="1"/>
          </p:cNvPicPr>
          <p:nvPr/>
        </p:nvPicPr>
        <p:blipFill rotWithShape="1">
          <a:blip r:embed="rId3"/>
          <a:srcRect l="57004" t="10392"/>
          <a:stretch>
            <a:fillRect/>
          </a:stretch>
        </p:blipFill>
        <p:spPr>
          <a:xfrm>
            <a:off x="4067223" y="3492759"/>
            <a:ext cx="1749317" cy="440907"/>
          </a:xfrm>
          <a:prstGeom prst="rect">
            <a:avLst/>
          </a:prstGeom>
        </p:spPr>
      </p:pic>
      <p:pic>
        <p:nvPicPr>
          <p:cNvPr id="3" name="图片 2"/>
          <p:cNvPicPr>
            <a:picLocks noChangeAspect="1"/>
          </p:cNvPicPr>
          <p:nvPr/>
        </p:nvPicPr>
        <p:blipFill>
          <a:blip r:embed="rId4"/>
          <a:stretch>
            <a:fillRect/>
          </a:stretch>
        </p:blipFill>
        <p:spPr>
          <a:xfrm>
            <a:off x="426733" y="2943662"/>
            <a:ext cx="2273059" cy="1909576"/>
          </a:xfrm>
          <a:prstGeom prst="rect">
            <a:avLst/>
          </a:prstGeom>
        </p:spPr>
      </p:pic>
      <p:pic>
        <p:nvPicPr>
          <p:cNvPr id="21" name="图片 20"/>
          <p:cNvPicPr>
            <a:picLocks noChangeAspect="1"/>
          </p:cNvPicPr>
          <p:nvPr/>
        </p:nvPicPr>
        <p:blipFill rotWithShape="1">
          <a:blip r:embed="rId2"/>
          <a:srcRect l="48081" t="6772" r="45593" b="19201"/>
          <a:stretch>
            <a:fillRect/>
          </a:stretch>
        </p:blipFill>
        <p:spPr>
          <a:xfrm>
            <a:off x="900197" y="4853238"/>
            <a:ext cx="540060" cy="478058"/>
          </a:xfrm>
          <a:prstGeom prst="rect">
            <a:avLst/>
          </a:prstGeom>
        </p:spPr>
      </p:pic>
      <p:pic>
        <p:nvPicPr>
          <p:cNvPr id="18" name="图片 17"/>
          <p:cNvPicPr>
            <a:picLocks noChangeAspect="1"/>
          </p:cNvPicPr>
          <p:nvPr/>
        </p:nvPicPr>
        <p:blipFill>
          <a:blip r:embed="rId5"/>
          <a:stretch>
            <a:fillRect/>
          </a:stretch>
        </p:blipFill>
        <p:spPr>
          <a:xfrm>
            <a:off x="2596248" y="5899039"/>
            <a:ext cx="1975752" cy="466179"/>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283790" y="1585670"/>
            <a:ext cx="8536682" cy="4801314"/>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altLang="zh-CN" dirty="0"/>
              <a:t>                                                                  </a:t>
            </a:r>
          </a:p>
          <a:p>
            <a:r>
              <a:rPr lang="en-US" altLang="zh-CN" dirty="0"/>
              <a:t>                                                                   </a:t>
            </a:r>
            <a:r>
              <a:rPr lang="zh-CN" altLang="en-US" dirty="0"/>
              <a:t>表征晶界滑移对蠕变影响关系</a:t>
            </a:r>
            <a:endParaRPr lang="en-US" altLang="zh-CN" dirty="0"/>
          </a:p>
          <a:p>
            <a:endParaRPr lang="en-US" altLang="zh-CN" dirty="0"/>
          </a:p>
          <a:p>
            <a:r>
              <a:rPr lang="zh-CN" altLang="en-US" dirty="0"/>
              <a:t>存在问题</a:t>
            </a:r>
            <a:r>
              <a:rPr lang="zh-CN" altLang="en-US" dirty="0">
                <a:sym typeface="Wingdings" panose="05000000000000000000" pitchFamily="2" charset="2"/>
              </a:rPr>
              <a:t>：（</a:t>
            </a:r>
            <a:r>
              <a:rPr lang="en-US" altLang="zh-CN" dirty="0">
                <a:sym typeface="Wingdings" panose="05000000000000000000" pitchFamily="2" charset="2"/>
              </a:rPr>
              <a:t>1</a:t>
            </a:r>
            <a:r>
              <a:rPr lang="zh-CN" altLang="en-US" dirty="0">
                <a:sym typeface="Wingdings" panose="05000000000000000000" pitchFamily="2" charset="2"/>
              </a:rPr>
              <a:t>）晶界滑移对蠕变影响的大小随晶粒尺寸地大小而改变</a:t>
            </a:r>
            <a:endParaRPr lang="en-US" altLang="zh-CN" dirty="0">
              <a:sym typeface="Wingdings" panose="05000000000000000000" pitchFamily="2" charset="2"/>
            </a:endParaRPr>
          </a:p>
          <a:p>
            <a:r>
              <a:rPr lang="en-US" altLang="zh-CN" dirty="0">
                <a:sym typeface="Wingdings" panose="05000000000000000000" pitchFamily="2" charset="2"/>
              </a:rPr>
              <a:t>                                                                   </a:t>
            </a:r>
          </a:p>
          <a:p>
            <a:r>
              <a:rPr lang="en-US" altLang="zh-CN" dirty="0">
                <a:sym typeface="Wingdings" panose="05000000000000000000" pitchFamily="2" charset="2"/>
              </a:rPr>
              <a:t>                                                                    </a:t>
            </a:r>
            <a:r>
              <a:rPr lang="zh-CN" altLang="en-US" dirty="0">
                <a:sym typeface="Wingdings" panose="05000000000000000000" pitchFamily="2" charset="2"/>
              </a:rPr>
              <a:t>存在特定值，小于特定值，晶粒越细影响越大</a:t>
            </a:r>
            <a:endParaRPr lang="en-US" altLang="zh-CN" dirty="0">
              <a:sym typeface="Wingdings" panose="05000000000000000000" pitchFamily="2" charset="2"/>
            </a:endParaRPr>
          </a:p>
          <a:p>
            <a:r>
              <a:rPr lang="en-US" altLang="zh-CN" dirty="0">
                <a:sym typeface="Wingdings" panose="05000000000000000000" pitchFamily="2" charset="2"/>
              </a:rPr>
              <a:t>                                                                    </a:t>
            </a:r>
            <a:r>
              <a:rPr lang="zh-CN" altLang="en-US" dirty="0">
                <a:sym typeface="Wingdings" panose="05000000000000000000" pitchFamily="2" charset="2"/>
              </a:rPr>
              <a:t>大于特定值，蠕变速率于晶粒尺寸关联度小</a:t>
            </a:r>
            <a:endParaRPr lang="en-US" altLang="zh-CN" dirty="0">
              <a:sym typeface="Wingdings" panose="05000000000000000000" pitchFamily="2" charset="2"/>
            </a:endParaRPr>
          </a:p>
          <a:p>
            <a:r>
              <a:rPr lang="en-US" altLang="zh-CN" dirty="0">
                <a:sym typeface="Wingdings" panose="05000000000000000000" pitchFamily="2" charset="2"/>
              </a:rPr>
              <a:t>                                                                    </a:t>
            </a:r>
            <a:r>
              <a:rPr lang="zh-CN" altLang="en-US" dirty="0">
                <a:sym typeface="Wingdings" panose="05000000000000000000" pitchFamily="2" charset="2"/>
              </a:rPr>
              <a:t>特定值参考：</a:t>
            </a:r>
            <a:r>
              <a:rPr lang="en-US" altLang="zh-CN" dirty="0">
                <a:sym typeface="Wingdings" panose="05000000000000000000" pitchFamily="2" charset="2"/>
              </a:rPr>
              <a:t>0.1-0.15mm </a:t>
            </a:r>
            <a:r>
              <a:rPr lang="zh-CN" altLang="en-US" dirty="0">
                <a:sym typeface="Wingdings" panose="05000000000000000000" pitchFamily="2" charset="2"/>
              </a:rPr>
              <a:t>（</a:t>
            </a:r>
            <a:r>
              <a:rPr lang="en-US" altLang="zh-CN" dirty="0">
                <a:sym typeface="Wingdings" panose="05000000000000000000" pitchFamily="2" charset="2"/>
              </a:rPr>
              <a:t>#</a:t>
            </a:r>
            <a:r>
              <a:rPr lang="zh-CN" altLang="en-US" dirty="0">
                <a:sym typeface="Wingdings" panose="05000000000000000000" pitchFamily="2" charset="2"/>
              </a:rPr>
              <a:t>多晶体铜，</a:t>
            </a:r>
            <a:r>
              <a:rPr lang="en-US" altLang="zh-CN" dirty="0">
                <a:sym typeface="Wingdings" panose="05000000000000000000" pitchFamily="2" charset="2"/>
              </a:rPr>
              <a:t>Barrett</a:t>
            </a:r>
            <a:r>
              <a:rPr lang="zh-CN" altLang="en-US" dirty="0">
                <a:sym typeface="Wingdings" panose="05000000000000000000" pitchFamily="2" charset="2"/>
              </a:rPr>
              <a:t>）</a:t>
            </a:r>
            <a:endParaRPr lang="en-US" altLang="zh-CN" dirty="0">
              <a:sym typeface="Wingdings" panose="05000000000000000000" pitchFamily="2" charset="2"/>
            </a:endParaRPr>
          </a:p>
          <a:p>
            <a:endParaRPr lang="en-US" altLang="zh-CN" dirty="0">
              <a:sym typeface="Wingdings" panose="05000000000000000000" pitchFamily="2" charset="2"/>
            </a:endParaRPr>
          </a:p>
          <a:p>
            <a:endParaRPr lang="en-US" altLang="zh-CN" dirty="0">
              <a:sym typeface="Wingdings" panose="05000000000000000000" pitchFamily="2" charset="2"/>
            </a:endParaRPr>
          </a:p>
          <a:p>
            <a:r>
              <a:rPr lang="en-US" altLang="zh-CN" dirty="0">
                <a:sym typeface="Wingdings" panose="05000000000000000000" pitchFamily="2" charset="2"/>
              </a:rPr>
              <a:t>                       </a:t>
            </a:r>
            <a:r>
              <a:rPr lang="zh-CN" altLang="en-US" dirty="0">
                <a:sym typeface="Wingdings" panose="05000000000000000000" pitchFamily="2" charset="2"/>
              </a:rPr>
              <a:t>（</a:t>
            </a:r>
            <a:r>
              <a:rPr lang="en-US" altLang="zh-CN" dirty="0">
                <a:sym typeface="Wingdings" panose="05000000000000000000" pitchFamily="2" charset="2"/>
              </a:rPr>
              <a:t>2</a:t>
            </a:r>
            <a:r>
              <a:rPr lang="zh-CN" altLang="en-US" dirty="0">
                <a:sym typeface="Wingdings" panose="05000000000000000000" pitchFamily="2" charset="2"/>
              </a:rPr>
              <a:t>）当晶粒尺寸小到与亚晶尺寸</a:t>
            </a:r>
            <a:r>
              <a:rPr lang="en-US" altLang="zh-CN" dirty="0">
                <a:sym typeface="Wingdings" panose="05000000000000000000" pitchFamily="2" charset="2"/>
              </a:rPr>
              <a:t>ds</a:t>
            </a:r>
            <a:r>
              <a:rPr lang="zh-CN" altLang="en-US" dirty="0">
                <a:sym typeface="Wingdings" panose="05000000000000000000" pitchFamily="2" charset="2"/>
              </a:rPr>
              <a:t>相当时，公式中              变为</a:t>
            </a:r>
            <a:endParaRPr lang="en-US" altLang="zh-CN" dirty="0">
              <a:sym typeface="Wingdings" panose="05000000000000000000" pitchFamily="2" charset="2"/>
            </a:endParaRPr>
          </a:p>
          <a:p>
            <a:endParaRPr lang="en-US" altLang="zh-CN" dirty="0">
              <a:sym typeface="Wingdings" panose="05000000000000000000" pitchFamily="2" charset="2"/>
            </a:endParaRPr>
          </a:p>
          <a:p>
            <a:endParaRPr lang="en-US" altLang="zh-CN" dirty="0">
              <a:sym typeface="Wingdings" panose="05000000000000000000" pitchFamily="2" charset="2"/>
            </a:endParaRPr>
          </a:p>
          <a:p>
            <a:endParaRPr lang="en-US" altLang="zh-CN" dirty="0">
              <a:sym typeface="Wingdings" panose="05000000000000000000" pitchFamily="2" charset="2"/>
            </a:endParaRPr>
          </a:p>
          <a:p>
            <a:r>
              <a:rPr lang="zh-CN" altLang="en-US" dirty="0">
                <a:sym typeface="Wingdings" panose="05000000000000000000" pitchFamily="2" charset="2"/>
              </a:rPr>
              <a:t>改进方案：（</a:t>
            </a:r>
            <a:r>
              <a:rPr lang="en-US" altLang="zh-CN" dirty="0">
                <a:sym typeface="Wingdings" panose="05000000000000000000" pitchFamily="2" charset="2"/>
              </a:rPr>
              <a:t>1</a:t>
            </a:r>
            <a:r>
              <a:rPr lang="zh-CN" altLang="en-US" dirty="0">
                <a:sym typeface="Wingdings" panose="05000000000000000000" pitchFamily="2" charset="2"/>
              </a:rPr>
              <a:t>）确定特定值，高于特定值时不考虑               部分影响</a:t>
            </a:r>
            <a:endParaRPr lang="en-US" altLang="zh-CN" dirty="0">
              <a:sym typeface="Wingdings" panose="05000000000000000000" pitchFamily="2" charset="2"/>
            </a:endParaRPr>
          </a:p>
          <a:p>
            <a:r>
              <a:rPr lang="en-US" altLang="zh-CN" dirty="0">
                <a:sym typeface="Wingdings" panose="05000000000000000000" pitchFamily="2" charset="2"/>
              </a:rPr>
              <a:t>                      </a:t>
            </a:r>
            <a:r>
              <a:rPr lang="zh-CN" altLang="en-US" dirty="0">
                <a:sym typeface="Wingdings" panose="05000000000000000000" pitchFamily="2" charset="2"/>
              </a:rPr>
              <a:t>（</a:t>
            </a:r>
            <a:r>
              <a:rPr lang="en-US" altLang="zh-CN" dirty="0">
                <a:sym typeface="Wingdings" panose="05000000000000000000" pitchFamily="2" charset="2"/>
              </a:rPr>
              <a:t>2</a:t>
            </a:r>
            <a:r>
              <a:rPr lang="zh-CN" altLang="en-US" dirty="0">
                <a:sym typeface="Wingdings" panose="05000000000000000000" pitchFamily="2" charset="2"/>
              </a:rPr>
              <a:t>）考虑利用霍尔佩奇公式（</a:t>
            </a:r>
            <a:r>
              <a:rPr lang="en-US" altLang="zh-CN" dirty="0" err="1">
                <a:sym typeface="Wingdings" panose="05000000000000000000" pitchFamily="2" charset="2"/>
              </a:rPr>
              <a:t>σ</a:t>
            </a:r>
            <a:r>
              <a:rPr lang="en-US" altLang="zh-CN" baseline="-25000" dirty="0" err="1">
                <a:sym typeface="Wingdings" panose="05000000000000000000" pitchFamily="2" charset="2"/>
              </a:rPr>
              <a:t>s</a:t>
            </a:r>
            <a:r>
              <a:rPr lang="en-US" altLang="zh-CN" dirty="0">
                <a:sym typeface="Wingdings" panose="05000000000000000000" pitchFamily="2" charset="2"/>
              </a:rPr>
              <a:t>=σ</a:t>
            </a:r>
            <a:r>
              <a:rPr lang="en-US" altLang="zh-CN" baseline="-25000" dirty="0">
                <a:sym typeface="Wingdings" panose="05000000000000000000" pitchFamily="2" charset="2"/>
              </a:rPr>
              <a:t>0</a:t>
            </a:r>
            <a:r>
              <a:rPr lang="en-US" altLang="zh-CN" dirty="0">
                <a:sym typeface="Wingdings" panose="05000000000000000000" pitchFamily="2" charset="2"/>
              </a:rPr>
              <a:t>+k</a:t>
            </a:r>
            <a:r>
              <a:rPr lang="en-US" altLang="zh-CN" baseline="-25000" dirty="0">
                <a:sym typeface="Wingdings" panose="05000000000000000000" pitchFamily="2" charset="2"/>
              </a:rPr>
              <a:t>y</a:t>
            </a:r>
            <a:r>
              <a:rPr lang="en-US" altLang="zh-CN" dirty="0">
                <a:sym typeface="Wingdings" panose="05000000000000000000" pitchFamily="2" charset="2"/>
              </a:rPr>
              <a:t>d</a:t>
            </a:r>
            <a:r>
              <a:rPr lang="en-US" altLang="zh-CN" baseline="30000" dirty="0">
                <a:sym typeface="Wingdings" panose="05000000000000000000" pitchFamily="2" charset="2"/>
              </a:rPr>
              <a:t>-1/2</a:t>
            </a:r>
            <a:r>
              <a:rPr lang="zh-CN" altLang="en-US" dirty="0">
                <a:sym typeface="Wingdings" panose="05000000000000000000" pitchFamily="2" charset="2"/>
              </a:rPr>
              <a:t>）补足晶粒尺寸数据</a:t>
            </a:r>
            <a:endParaRPr lang="en-US" altLang="zh-CN" dirty="0"/>
          </a:p>
          <a:p>
            <a:endParaRPr lang="zh-CN" altLang="en-US" dirty="0"/>
          </a:p>
        </p:txBody>
      </p:sp>
      <p:sp>
        <p:nvSpPr>
          <p:cNvPr id="4" name="标题 1"/>
          <p:cNvSpPr txBox="1"/>
          <p:nvPr/>
        </p:nvSpPr>
        <p:spPr>
          <a:xfrm>
            <a:off x="878883" y="0"/>
            <a:ext cx="8229600" cy="796950"/>
          </a:xfrm>
          <a:prstGeom prst="rect">
            <a:avLst/>
          </a:prstGeom>
        </p:spPr>
        <p:txBody>
          <a:bodyPr vert="horz" lIns="91440" tIns="45720" rIns="91440" bIns="45720" rtlCol="0" anchor="ctr">
            <a:normAutofit/>
          </a:bodyPr>
          <a:lstStyle>
            <a:lvl1pPr algn="l" defTabSz="914400" rtl="0" eaLnBrk="1" fontAlgn="base" latinLnBrk="0" hangingPunct="1">
              <a:spcBef>
                <a:spcPct val="0"/>
              </a:spcBef>
              <a:spcAft>
                <a:spcPct val="0"/>
              </a:spcAft>
              <a:buNone/>
              <a:defRPr lang="zh-CN" altLang="en-US" sz="3200" b="1" kern="1200" cap="all" dirty="0">
                <a:solidFill>
                  <a:schemeClr val="tx2">
                    <a:lumMod val="75000"/>
                  </a:schemeClr>
                </a:solidFill>
                <a:effectLst>
                  <a:reflection blurRad="12700" stA="48000" endA="300" endPos="55000" dir="5400000" sy="-90000" algn="bl" rotWithShape="0"/>
                </a:effectLst>
                <a:latin typeface="微软雅黑" panose="020B0503020204020204" pitchFamily="34" charset="-122"/>
                <a:ea typeface="微软雅黑" panose="020B0503020204020204" pitchFamily="34" charset="-122"/>
                <a:cs typeface="+mj-cs"/>
                <a:sym typeface="Times New Roman" panose="02020603050405020304" pitchFamily="18" charset="0"/>
              </a:defRPr>
            </a:lvl1pPr>
          </a:lstStyle>
          <a:p>
            <a:r>
              <a:rPr lang="zh-CN" altLang="en-US" sz="2400" dirty="0"/>
              <a:t>蠕变解析式存在的问题和改进方案</a:t>
            </a:r>
          </a:p>
        </p:txBody>
      </p:sp>
      <p:pic>
        <p:nvPicPr>
          <p:cNvPr id="5" name="图片 4"/>
          <p:cNvPicPr>
            <a:picLocks noChangeAspect="1"/>
          </p:cNvPicPr>
          <p:nvPr/>
        </p:nvPicPr>
        <p:blipFill>
          <a:blip r:embed="rId2"/>
          <a:stretch>
            <a:fillRect/>
          </a:stretch>
        </p:blipFill>
        <p:spPr>
          <a:xfrm>
            <a:off x="283790" y="884044"/>
            <a:ext cx="8536682" cy="645781"/>
          </a:xfrm>
          <a:prstGeom prst="rect">
            <a:avLst/>
          </a:prstGeom>
        </p:spPr>
      </p:pic>
      <p:sp>
        <p:nvSpPr>
          <p:cNvPr id="6" name="矩形 5"/>
          <p:cNvSpPr/>
          <p:nvPr/>
        </p:nvSpPr>
        <p:spPr>
          <a:xfrm>
            <a:off x="7092280" y="884044"/>
            <a:ext cx="1728192" cy="528732"/>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pic>
        <p:nvPicPr>
          <p:cNvPr id="7" name="图片 6"/>
          <p:cNvPicPr>
            <a:picLocks noChangeAspect="1"/>
          </p:cNvPicPr>
          <p:nvPr/>
        </p:nvPicPr>
        <p:blipFill rotWithShape="1">
          <a:blip r:embed="rId2"/>
          <a:srcRect l="79756"/>
          <a:stretch>
            <a:fillRect/>
          </a:stretch>
        </p:blipFill>
        <p:spPr>
          <a:xfrm>
            <a:off x="1547094" y="1670609"/>
            <a:ext cx="2056395" cy="768422"/>
          </a:xfrm>
          <a:prstGeom prst="rect">
            <a:avLst/>
          </a:prstGeom>
        </p:spPr>
      </p:pic>
      <p:pic>
        <p:nvPicPr>
          <p:cNvPr id="8" name="图片 7"/>
          <p:cNvPicPr>
            <a:picLocks noChangeAspect="1"/>
          </p:cNvPicPr>
          <p:nvPr/>
        </p:nvPicPr>
        <p:blipFill rotWithShape="1">
          <a:blip r:embed="rId2"/>
          <a:srcRect l="16045" r="79531" b="25459"/>
          <a:stretch>
            <a:fillRect/>
          </a:stretch>
        </p:blipFill>
        <p:spPr>
          <a:xfrm>
            <a:off x="371785" y="1612665"/>
            <a:ext cx="521044" cy="664208"/>
          </a:xfrm>
          <a:prstGeom prst="rect">
            <a:avLst/>
          </a:prstGeom>
        </p:spPr>
      </p:pic>
      <p:sp>
        <p:nvSpPr>
          <p:cNvPr id="9" name="矩形 8"/>
          <p:cNvSpPr/>
          <p:nvPr/>
        </p:nvSpPr>
        <p:spPr>
          <a:xfrm>
            <a:off x="1691680" y="884763"/>
            <a:ext cx="432048" cy="528732"/>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0" name="等号 9"/>
          <p:cNvSpPr/>
          <p:nvPr/>
        </p:nvSpPr>
        <p:spPr>
          <a:xfrm>
            <a:off x="967933" y="1792707"/>
            <a:ext cx="504056" cy="360040"/>
          </a:xfrm>
          <a:prstGeom prst="math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pic>
        <p:nvPicPr>
          <p:cNvPr id="12" name="图片 11"/>
          <p:cNvPicPr>
            <a:picLocks noChangeAspect="1"/>
          </p:cNvPicPr>
          <p:nvPr/>
        </p:nvPicPr>
        <p:blipFill>
          <a:blip r:embed="rId3"/>
          <a:stretch>
            <a:fillRect/>
          </a:stretch>
        </p:blipFill>
        <p:spPr>
          <a:xfrm>
            <a:off x="475683" y="2779866"/>
            <a:ext cx="3296090" cy="1452030"/>
          </a:xfrm>
          <a:prstGeom prst="rect">
            <a:avLst/>
          </a:prstGeom>
        </p:spPr>
      </p:pic>
      <p:pic>
        <p:nvPicPr>
          <p:cNvPr id="13" name="图片 12"/>
          <p:cNvPicPr>
            <a:picLocks noChangeAspect="1"/>
          </p:cNvPicPr>
          <p:nvPr/>
        </p:nvPicPr>
        <p:blipFill rotWithShape="1">
          <a:blip r:embed="rId2"/>
          <a:srcRect l="87558" t="-1" r="6417" b="13694"/>
          <a:stretch>
            <a:fillRect/>
          </a:stretch>
        </p:blipFill>
        <p:spPr>
          <a:xfrm>
            <a:off x="6768244" y="4133954"/>
            <a:ext cx="612068" cy="663198"/>
          </a:xfrm>
          <a:prstGeom prst="rect">
            <a:avLst/>
          </a:prstGeom>
        </p:spPr>
      </p:pic>
      <p:pic>
        <p:nvPicPr>
          <p:cNvPr id="14" name="图片 13"/>
          <p:cNvPicPr>
            <a:picLocks noChangeAspect="1"/>
          </p:cNvPicPr>
          <p:nvPr/>
        </p:nvPicPr>
        <p:blipFill rotWithShape="1">
          <a:blip r:embed="rId2"/>
          <a:srcRect l="87558" t="-1" r="7480" b="11985"/>
          <a:stretch>
            <a:fillRect/>
          </a:stretch>
        </p:blipFill>
        <p:spPr>
          <a:xfrm>
            <a:off x="7956376" y="4120822"/>
            <a:ext cx="504056" cy="676330"/>
          </a:xfrm>
          <a:prstGeom prst="rect">
            <a:avLst/>
          </a:prstGeom>
        </p:spPr>
      </p:pic>
      <p:pic>
        <p:nvPicPr>
          <p:cNvPr id="15" name="图片 14"/>
          <p:cNvPicPr>
            <a:picLocks noChangeAspect="1"/>
          </p:cNvPicPr>
          <p:nvPr/>
        </p:nvPicPr>
        <p:blipFill rotWithShape="1">
          <a:blip r:embed="rId2"/>
          <a:srcRect l="16045" r="79531" b="25459"/>
          <a:stretch>
            <a:fillRect/>
          </a:stretch>
        </p:blipFill>
        <p:spPr>
          <a:xfrm>
            <a:off x="5652120" y="5013176"/>
            <a:ext cx="521044" cy="664208"/>
          </a:xfrm>
          <a:prstGeom prst="rect">
            <a:avLst/>
          </a:prstGeom>
        </p:spPr>
      </p:pic>
      <p:cxnSp>
        <p:nvCxnSpPr>
          <p:cNvPr id="19" name="直接连接符 18"/>
          <p:cNvCxnSpPr/>
          <p:nvPr/>
        </p:nvCxnSpPr>
        <p:spPr>
          <a:xfrm>
            <a:off x="283790" y="5013176"/>
            <a:ext cx="8536682" cy="0"/>
          </a:xfrm>
          <a:prstGeom prst="line">
            <a:avLst/>
          </a:prstGeom>
          <a:ln>
            <a:tailEnd type="triangle"/>
          </a:ln>
        </p:spPr>
        <p:style>
          <a:lnRef idx="2">
            <a:schemeClr val="accent5"/>
          </a:lnRef>
          <a:fillRef idx="0">
            <a:schemeClr val="accent5"/>
          </a:fillRef>
          <a:effectRef idx="1">
            <a:schemeClr val="accent5"/>
          </a:effectRef>
          <a:fontRef idx="minor">
            <a:schemeClr val="tx1"/>
          </a:fontRef>
        </p:style>
      </p:cxnSp>
      <p:cxnSp>
        <p:nvCxnSpPr>
          <p:cNvPr id="20" name="直接连接符 19"/>
          <p:cNvCxnSpPr/>
          <p:nvPr/>
        </p:nvCxnSpPr>
        <p:spPr>
          <a:xfrm>
            <a:off x="303659" y="2348880"/>
            <a:ext cx="8536682" cy="0"/>
          </a:xfrm>
          <a:prstGeom prst="line">
            <a:avLst/>
          </a:prstGeom>
          <a:ln>
            <a:tailEnd type="triangle"/>
          </a:ln>
        </p:spPr>
        <p:style>
          <a:lnRef idx="2">
            <a:schemeClr val="accent5"/>
          </a:lnRef>
          <a:fillRef idx="0">
            <a:schemeClr val="accent5"/>
          </a:fillRef>
          <a:effectRef idx="1">
            <a:schemeClr val="accent5"/>
          </a:effectRef>
          <a:fontRef idx="minor">
            <a:schemeClr val="tx1"/>
          </a:fontRef>
        </p:style>
      </p:cxn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81782" y="-13218"/>
            <a:ext cx="8229600" cy="796950"/>
          </a:xfrm>
        </p:spPr>
        <p:txBody>
          <a:bodyPr/>
          <a:lstStyle/>
          <a:p>
            <a:r>
              <a:rPr lang="zh-CN" altLang="en-US" dirty="0"/>
              <a:t>下一步工作</a:t>
            </a:r>
          </a:p>
        </p:txBody>
      </p:sp>
      <p:graphicFrame>
        <p:nvGraphicFramePr>
          <p:cNvPr id="4" name="图示 3"/>
          <p:cNvGraphicFramePr/>
          <p:nvPr/>
        </p:nvGraphicFramePr>
        <p:xfrm>
          <a:off x="611560" y="1078867"/>
          <a:ext cx="7920880" cy="5400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文本框 4"/>
          <p:cNvSpPr txBox="1"/>
          <p:nvPr/>
        </p:nvSpPr>
        <p:spPr>
          <a:xfrm>
            <a:off x="1979712" y="1412776"/>
            <a:ext cx="543739" cy="954107"/>
          </a:xfrm>
          <a:prstGeom prst="rect">
            <a:avLst/>
          </a:prstGeom>
          <a:noFill/>
        </p:spPr>
        <p:txBody>
          <a:bodyPr wrap="none" rtlCol="0">
            <a:spAutoFit/>
          </a:bodyPr>
          <a:lstStyle/>
          <a:p>
            <a:r>
              <a:rPr lang="zh-CN" altLang="en-US" sz="2800" dirty="0"/>
              <a:t>数</a:t>
            </a:r>
            <a:endParaRPr lang="en-US" altLang="zh-CN" sz="2800" dirty="0"/>
          </a:p>
          <a:p>
            <a:r>
              <a:rPr lang="zh-CN" altLang="en-US" sz="2800" dirty="0"/>
              <a:t>据</a:t>
            </a:r>
          </a:p>
        </p:txBody>
      </p:sp>
      <p:sp>
        <p:nvSpPr>
          <p:cNvPr id="6" name="文本框 5"/>
          <p:cNvSpPr txBox="1"/>
          <p:nvPr/>
        </p:nvSpPr>
        <p:spPr>
          <a:xfrm>
            <a:off x="1979712" y="3212976"/>
            <a:ext cx="635978" cy="954107"/>
          </a:xfrm>
          <a:prstGeom prst="rect">
            <a:avLst/>
          </a:prstGeom>
          <a:noFill/>
        </p:spPr>
        <p:txBody>
          <a:bodyPr wrap="square" rtlCol="0">
            <a:spAutoFit/>
          </a:bodyPr>
          <a:lstStyle/>
          <a:p>
            <a:r>
              <a:rPr lang="zh-CN" altLang="en-US" sz="2800" dirty="0"/>
              <a:t>方法</a:t>
            </a:r>
          </a:p>
        </p:txBody>
      </p:sp>
      <p:sp>
        <p:nvSpPr>
          <p:cNvPr id="7" name="文本框 6"/>
          <p:cNvSpPr txBox="1"/>
          <p:nvPr/>
        </p:nvSpPr>
        <p:spPr>
          <a:xfrm>
            <a:off x="1991806" y="5018017"/>
            <a:ext cx="635978" cy="954107"/>
          </a:xfrm>
          <a:prstGeom prst="rect">
            <a:avLst/>
          </a:prstGeom>
          <a:noFill/>
        </p:spPr>
        <p:txBody>
          <a:bodyPr wrap="square" rtlCol="0">
            <a:spAutoFit/>
          </a:bodyPr>
          <a:lstStyle/>
          <a:p>
            <a:r>
              <a:rPr lang="zh-CN" altLang="en-US" sz="2800" dirty="0"/>
              <a:t>结果</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475656" y="910461"/>
            <a:ext cx="5904656" cy="646331"/>
          </a:xfrm>
          <a:prstGeom prst="rect">
            <a:avLst/>
          </a:prstGeom>
          <a:noFill/>
        </p:spPr>
        <p:txBody>
          <a:bodyPr wrap="square" rtlCol="0">
            <a:spAutoFit/>
          </a:bodyPr>
          <a:lstStyle/>
          <a:p>
            <a:pPr algn="ctr"/>
            <a:r>
              <a:rPr lang="zh-CN" altLang="en-US" sz="3600" b="1" dirty="0">
                <a:solidFill>
                  <a:srgbClr val="0033CC"/>
                </a:solidFill>
                <a:latin typeface="Times New Roman" panose="02020603050405020304" pitchFamily="18" charset="0"/>
                <a:cs typeface="Times New Roman" panose="02020603050405020304" pitchFamily="18" charset="0"/>
              </a:rPr>
              <a:t>谢谢！</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7584" y="30608"/>
            <a:ext cx="8229600" cy="796950"/>
          </a:xfrm>
        </p:spPr>
        <p:txBody>
          <a:bodyPr/>
          <a:lstStyle/>
          <a:p>
            <a:r>
              <a:rPr lang="zh-CN" altLang="en-US" dirty="0"/>
              <a:t>进度计划表</a:t>
            </a:r>
          </a:p>
        </p:txBody>
      </p:sp>
      <p:graphicFrame>
        <p:nvGraphicFramePr>
          <p:cNvPr id="4" name="表格 3"/>
          <p:cNvGraphicFramePr>
            <a:graphicFrameLocks noGrp="1"/>
          </p:cNvGraphicFramePr>
          <p:nvPr/>
        </p:nvGraphicFramePr>
        <p:xfrm>
          <a:off x="107504" y="1518241"/>
          <a:ext cx="8820472" cy="5105553"/>
        </p:xfrm>
        <a:graphic>
          <a:graphicData uri="http://schemas.openxmlformats.org/drawingml/2006/table">
            <a:tbl>
              <a:tblPr firstRow="1" bandRow="1">
                <a:tableStyleId>{7DF18680-E054-41AD-8BC1-D1AEF772440D}</a:tableStyleId>
              </a:tblPr>
              <a:tblGrid>
                <a:gridCol w="2256968">
                  <a:extLst>
                    <a:ext uri="{9D8B030D-6E8A-4147-A177-3AD203B41FA5}">
                      <a16:colId xmlns:a16="http://schemas.microsoft.com/office/drawing/2014/main" val="20000"/>
                    </a:ext>
                  </a:extLst>
                </a:gridCol>
                <a:gridCol w="2153268">
                  <a:extLst>
                    <a:ext uri="{9D8B030D-6E8A-4147-A177-3AD203B41FA5}">
                      <a16:colId xmlns:a16="http://schemas.microsoft.com/office/drawing/2014/main" val="20001"/>
                    </a:ext>
                  </a:extLst>
                </a:gridCol>
                <a:gridCol w="2205118">
                  <a:extLst>
                    <a:ext uri="{9D8B030D-6E8A-4147-A177-3AD203B41FA5}">
                      <a16:colId xmlns:a16="http://schemas.microsoft.com/office/drawing/2014/main" val="20002"/>
                    </a:ext>
                  </a:extLst>
                </a:gridCol>
                <a:gridCol w="2205118">
                  <a:extLst>
                    <a:ext uri="{9D8B030D-6E8A-4147-A177-3AD203B41FA5}">
                      <a16:colId xmlns:a16="http://schemas.microsoft.com/office/drawing/2014/main" val="20003"/>
                    </a:ext>
                  </a:extLst>
                </a:gridCol>
              </a:tblGrid>
              <a:tr h="356384">
                <a:tc>
                  <a:txBody>
                    <a:bodyPr/>
                    <a:lstStyle/>
                    <a:p>
                      <a:pPr algn="ctr"/>
                      <a:r>
                        <a:rPr lang="zh-CN" altLang="en-US" dirty="0"/>
                        <a:t>年度</a:t>
                      </a:r>
                    </a:p>
                  </a:txBody>
                  <a:tcPr/>
                </a:tc>
                <a:tc>
                  <a:txBody>
                    <a:bodyPr/>
                    <a:lstStyle/>
                    <a:p>
                      <a:pPr algn="ctr"/>
                      <a:r>
                        <a:rPr lang="zh-CN" altLang="en-US" dirty="0"/>
                        <a:t>任务</a:t>
                      </a:r>
                    </a:p>
                  </a:txBody>
                  <a:tcPr/>
                </a:tc>
                <a:tc>
                  <a:txBody>
                    <a:bodyPr/>
                    <a:lstStyle/>
                    <a:p>
                      <a:pPr algn="ctr"/>
                      <a:r>
                        <a:rPr lang="zh-CN" altLang="en-US" dirty="0"/>
                        <a:t>考核指标</a:t>
                      </a:r>
                    </a:p>
                  </a:txBody>
                  <a:tcPr/>
                </a:tc>
                <a:tc>
                  <a:txBody>
                    <a:bodyPr/>
                    <a:lstStyle/>
                    <a:p>
                      <a:pPr algn="ctr"/>
                      <a:r>
                        <a:rPr lang="zh-CN" altLang="en-US" dirty="0"/>
                        <a:t>成果形式</a:t>
                      </a:r>
                    </a:p>
                  </a:txBody>
                  <a:tcPr/>
                </a:tc>
                <a:extLst>
                  <a:ext uri="{0D108BD9-81ED-4DB2-BD59-A6C34878D82A}">
                    <a16:rowId xmlns:a16="http://schemas.microsoft.com/office/drawing/2014/main" val="10000"/>
                  </a:ext>
                </a:extLst>
              </a:tr>
              <a:tr h="1336439">
                <a:tc>
                  <a:txBody>
                    <a:bodyPr/>
                    <a:lstStyle/>
                    <a:p>
                      <a:r>
                        <a:rPr lang="en-US" altLang="zh-CN" sz="1600" dirty="0">
                          <a:solidFill>
                            <a:srgbClr val="FF0000"/>
                          </a:solidFill>
                        </a:rPr>
                        <a:t>2017</a:t>
                      </a:r>
                      <a:r>
                        <a:rPr lang="zh-CN" altLang="en-US" sz="1600" dirty="0">
                          <a:solidFill>
                            <a:srgbClr val="FF0000"/>
                          </a:solidFill>
                        </a:rPr>
                        <a:t>年</a:t>
                      </a:r>
                      <a:r>
                        <a:rPr lang="en-US" altLang="zh-CN" sz="1600" dirty="0">
                          <a:solidFill>
                            <a:srgbClr val="FF0000"/>
                          </a:solidFill>
                        </a:rPr>
                        <a:t>7</a:t>
                      </a:r>
                      <a:r>
                        <a:rPr lang="zh-CN" altLang="en-US" sz="1600" dirty="0">
                          <a:solidFill>
                            <a:srgbClr val="FF0000"/>
                          </a:solidFill>
                        </a:rPr>
                        <a:t>月</a:t>
                      </a:r>
                      <a:r>
                        <a:rPr lang="en-US" altLang="zh-CN" sz="1600" dirty="0">
                          <a:solidFill>
                            <a:srgbClr val="FF0000"/>
                          </a:solidFill>
                        </a:rPr>
                        <a:t>-2018</a:t>
                      </a:r>
                      <a:r>
                        <a:rPr lang="zh-CN" altLang="en-US" sz="1600" dirty="0">
                          <a:solidFill>
                            <a:srgbClr val="FF0000"/>
                          </a:solidFill>
                        </a:rPr>
                        <a:t>年</a:t>
                      </a:r>
                      <a:r>
                        <a:rPr lang="en-US" altLang="zh-CN" sz="1600" dirty="0">
                          <a:solidFill>
                            <a:srgbClr val="FF0000"/>
                          </a:solidFill>
                        </a:rPr>
                        <a:t>6</a:t>
                      </a:r>
                      <a:r>
                        <a:rPr lang="zh-CN" altLang="en-US" sz="1600" dirty="0">
                          <a:solidFill>
                            <a:srgbClr val="FF0000"/>
                          </a:solidFill>
                        </a:rPr>
                        <a:t>月</a:t>
                      </a:r>
                    </a:p>
                    <a:p>
                      <a:endParaRPr lang="zh-CN" altLang="en-US" dirty="0">
                        <a:solidFill>
                          <a:srgbClr val="FF0000"/>
                        </a:solidFill>
                      </a:endParaRPr>
                    </a:p>
                  </a:txBody>
                  <a:tcPr/>
                </a:tc>
                <a:tc>
                  <a:txBody>
                    <a:bodyPr/>
                    <a:lstStyle/>
                    <a:p>
                      <a:r>
                        <a:rPr lang="zh-CN" altLang="zh-CN" sz="1400" kern="1200" dirty="0">
                          <a:solidFill>
                            <a:srgbClr val="FF0000"/>
                          </a:solidFill>
                          <a:effectLst/>
                        </a:rPr>
                        <a:t>收集</a:t>
                      </a:r>
                      <a:r>
                        <a:rPr lang="zh-CN" altLang="en-US" sz="1400" kern="1200" dirty="0">
                          <a:solidFill>
                            <a:srgbClr val="FF0000"/>
                          </a:solidFill>
                          <a:effectLst/>
                        </a:rPr>
                        <a:t>与存储</a:t>
                      </a:r>
                      <a:r>
                        <a:rPr lang="zh-CN" altLang="zh-CN" sz="1400" kern="1200" dirty="0">
                          <a:solidFill>
                            <a:srgbClr val="FF0000"/>
                          </a:solidFill>
                          <a:effectLst/>
                        </a:rPr>
                        <a:t>已有镍基单晶高温合金材料计算数据；开发主动学习的多层级交互式特征选择方法，定性定量分析各种因素对性能的影响程度</a:t>
                      </a:r>
                      <a:endParaRPr lang="zh-CN" altLang="en-US" dirty="0">
                        <a:solidFill>
                          <a:srgbClr val="FF0000"/>
                        </a:solidFill>
                      </a:endParaRPr>
                    </a:p>
                  </a:txBody>
                  <a:tcPr/>
                </a:tc>
                <a:tc>
                  <a:txBody>
                    <a:bodyPr/>
                    <a:lstStyle/>
                    <a:p>
                      <a:r>
                        <a:rPr lang="zh-CN" altLang="zh-CN" sz="1400" kern="1200" dirty="0">
                          <a:solidFill>
                            <a:srgbClr val="FF0000"/>
                          </a:solidFill>
                          <a:effectLst/>
                        </a:rPr>
                        <a:t>实践机器学习及数据挖掘方法，为提取</a:t>
                      </a:r>
                      <a:r>
                        <a:rPr lang="en-US" altLang="zh-CN" sz="1400" kern="1200" dirty="0">
                          <a:solidFill>
                            <a:srgbClr val="FF0000"/>
                          </a:solidFill>
                          <a:effectLst/>
                        </a:rPr>
                        <a:t>“</a:t>
                      </a:r>
                      <a:r>
                        <a:rPr lang="zh-CN" altLang="zh-CN" sz="1400" kern="1200" dirty="0">
                          <a:solidFill>
                            <a:srgbClr val="FF0000"/>
                          </a:solidFill>
                          <a:effectLst/>
                        </a:rPr>
                        <a:t>数据关联</a:t>
                      </a:r>
                      <a:r>
                        <a:rPr lang="en-US" altLang="zh-CN" sz="1400" kern="1200" dirty="0">
                          <a:solidFill>
                            <a:srgbClr val="FF0000"/>
                          </a:solidFill>
                          <a:effectLst/>
                        </a:rPr>
                        <a:t>”</a:t>
                      </a:r>
                      <a:r>
                        <a:rPr lang="zh-CN" altLang="zh-CN" sz="1400" kern="1200" dirty="0">
                          <a:solidFill>
                            <a:srgbClr val="FF0000"/>
                          </a:solidFill>
                          <a:effectLst/>
                        </a:rPr>
                        <a:t>规律作准备</a:t>
                      </a:r>
                      <a:endParaRPr lang="zh-CN" altLang="en-US" sz="1400" dirty="0">
                        <a:solidFill>
                          <a:srgbClr val="FF0000"/>
                        </a:solidFill>
                      </a:endParaRPr>
                    </a:p>
                  </a:txBody>
                  <a:tcPr/>
                </a:tc>
                <a:tc>
                  <a:txBody>
                    <a:bodyPr/>
                    <a:lstStyle/>
                    <a:p>
                      <a:r>
                        <a:rPr lang="zh-CN" altLang="zh-CN" sz="1400" kern="1200" dirty="0">
                          <a:solidFill>
                            <a:srgbClr val="FF0000"/>
                          </a:solidFill>
                          <a:effectLst/>
                        </a:rPr>
                        <a:t>提出一份提取已知单晶高温合金中的数据关联规律的初步报告</a:t>
                      </a:r>
                      <a:endParaRPr lang="zh-CN" altLang="en-US" sz="1400" dirty="0">
                        <a:solidFill>
                          <a:srgbClr val="FF0000"/>
                        </a:solidFill>
                      </a:endParaRPr>
                    </a:p>
                  </a:txBody>
                  <a:tcPr/>
                </a:tc>
                <a:extLst>
                  <a:ext uri="{0D108BD9-81ED-4DB2-BD59-A6C34878D82A}">
                    <a16:rowId xmlns:a16="http://schemas.microsoft.com/office/drawing/2014/main" val="10001"/>
                  </a:ext>
                </a:extLst>
              </a:tr>
              <a:tr h="1128549">
                <a:tc>
                  <a:txBody>
                    <a:bodyPr/>
                    <a:lstStyle/>
                    <a:p>
                      <a:r>
                        <a:rPr lang="en-US" altLang="zh-CN" sz="1600" b="1" dirty="0">
                          <a:solidFill>
                            <a:srgbClr val="FF0000"/>
                          </a:solidFill>
                        </a:rPr>
                        <a:t>2018</a:t>
                      </a:r>
                      <a:r>
                        <a:rPr lang="zh-CN" altLang="en-US" sz="1600" b="1" dirty="0">
                          <a:solidFill>
                            <a:srgbClr val="FF0000"/>
                          </a:solidFill>
                        </a:rPr>
                        <a:t>年</a:t>
                      </a:r>
                      <a:r>
                        <a:rPr lang="en-US" altLang="zh-CN" sz="1600" b="1" dirty="0">
                          <a:solidFill>
                            <a:srgbClr val="FF0000"/>
                          </a:solidFill>
                        </a:rPr>
                        <a:t>1</a:t>
                      </a:r>
                      <a:r>
                        <a:rPr lang="zh-CN" altLang="en-US" sz="1600" b="1" dirty="0">
                          <a:solidFill>
                            <a:srgbClr val="FF0000"/>
                          </a:solidFill>
                        </a:rPr>
                        <a:t>月</a:t>
                      </a:r>
                      <a:r>
                        <a:rPr lang="en-US" altLang="zh-CN" sz="1600" b="1" dirty="0">
                          <a:solidFill>
                            <a:srgbClr val="FF0000"/>
                          </a:solidFill>
                        </a:rPr>
                        <a:t>-2019</a:t>
                      </a:r>
                      <a:r>
                        <a:rPr lang="zh-CN" altLang="en-US" sz="1600" b="1" dirty="0">
                          <a:solidFill>
                            <a:srgbClr val="FF0000"/>
                          </a:solidFill>
                        </a:rPr>
                        <a:t>年</a:t>
                      </a:r>
                      <a:r>
                        <a:rPr lang="en-US" altLang="zh-CN" sz="1600" b="1" dirty="0">
                          <a:solidFill>
                            <a:srgbClr val="FF0000"/>
                          </a:solidFill>
                        </a:rPr>
                        <a:t>6</a:t>
                      </a:r>
                      <a:r>
                        <a:rPr lang="zh-CN" altLang="en-US" sz="1600" b="1" dirty="0">
                          <a:solidFill>
                            <a:srgbClr val="FF0000"/>
                          </a:solidFill>
                        </a:rPr>
                        <a:t>月</a:t>
                      </a:r>
                    </a:p>
                    <a:p>
                      <a:endParaRPr lang="zh-CN" altLang="en-US" b="1" dirty="0">
                        <a:solidFill>
                          <a:srgbClr val="FF0000"/>
                        </a:solidFill>
                      </a:endParaRPr>
                    </a:p>
                  </a:txBody>
                  <a:tcPr/>
                </a:tc>
                <a:tc>
                  <a:txBody>
                    <a:bodyPr/>
                    <a:lstStyle/>
                    <a:p>
                      <a:r>
                        <a:rPr lang="zh-CN" altLang="zh-CN" sz="1400" b="1" kern="1200" dirty="0">
                          <a:solidFill>
                            <a:srgbClr val="FF0000"/>
                          </a:solidFill>
                          <a:effectLst/>
                        </a:rPr>
                        <a:t>使用机器学习方法挖掘高温合金数据，根据不同的学习目标自适应地构造出多种学习器混合预测模型，提高对性能的预测精度</a:t>
                      </a:r>
                      <a:endParaRPr lang="zh-CN" altLang="en-US" sz="1400" b="1" dirty="0">
                        <a:solidFill>
                          <a:srgbClr val="FF0000"/>
                        </a:solidFill>
                      </a:endParaRPr>
                    </a:p>
                  </a:txBody>
                  <a:tcPr/>
                </a:tc>
                <a:tc>
                  <a:txBody>
                    <a:bodyPr/>
                    <a:lstStyle/>
                    <a:p>
                      <a:r>
                        <a:rPr lang="zh-CN" altLang="zh-CN" sz="1400" b="1" kern="1200" dirty="0">
                          <a:solidFill>
                            <a:srgbClr val="FF0000"/>
                          </a:solidFill>
                          <a:effectLst/>
                        </a:rPr>
                        <a:t>开展以机器学习及数据挖掘为重点的数据关联分析</a:t>
                      </a:r>
                      <a:endParaRPr lang="zh-CN" altLang="en-US" sz="1400" b="1" dirty="0">
                        <a:solidFill>
                          <a:srgbClr val="FF0000"/>
                        </a:solidFill>
                      </a:endParaRPr>
                    </a:p>
                  </a:txBody>
                  <a:tcPr/>
                </a:tc>
                <a:tc>
                  <a:txBody>
                    <a:bodyPr/>
                    <a:lstStyle/>
                    <a:p>
                      <a:r>
                        <a:rPr lang="zh-Hans" altLang="en-US" sz="1400" b="1" kern="1200" dirty="0">
                          <a:solidFill>
                            <a:srgbClr val="FF0000"/>
                          </a:solidFill>
                          <a:effectLst/>
                        </a:rPr>
                        <a:t>研发</a:t>
                      </a:r>
                      <a:r>
                        <a:rPr lang="zh-CN" altLang="zh-CN" sz="1400" b="1" kern="1200" dirty="0">
                          <a:solidFill>
                            <a:srgbClr val="FF0000"/>
                          </a:solidFill>
                          <a:effectLst/>
                        </a:rPr>
                        <a:t>相关数据分析软件</a:t>
                      </a:r>
                      <a:endParaRPr lang="zh-CN" altLang="en-US" sz="1400" b="1" dirty="0">
                        <a:solidFill>
                          <a:srgbClr val="FF0000"/>
                        </a:solidFill>
                      </a:endParaRPr>
                    </a:p>
                  </a:txBody>
                  <a:tcPr/>
                </a:tc>
                <a:extLst>
                  <a:ext uri="{0D108BD9-81ED-4DB2-BD59-A6C34878D82A}">
                    <a16:rowId xmlns:a16="http://schemas.microsoft.com/office/drawing/2014/main" val="10002"/>
                  </a:ext>
                </a:extLst>
              </a:tr>
              <a:tr h="920658">
                <a:tc>
                  <a:txBody>
                    <a:bodyPr/>
                    <a:lstStyle/>
                    <a:p>
                      <a:r>
                        <a:rPr lang="en-US" altLang="zh-CN" sz="1600" dirty="0"/>
                        <a:t>2019</a:t>
                      </a:r>
                      <a:r>
                        <a:rPr lang="zh-CN" altLang="en-US" sz="1600" dirty="0"/>
                        <a:t>年</a:t>
                      </a:r>
                      <a:r>
                        <a:rPr lang="en-US" altLang="zh-CN" sz="1600" dirty="0"/>
                        <a:t>7</a:t>
                      </a:r>
                      <a:r>
                        <a:rPr lang="zh-CN" altLang="en-US" sz="1600" dirty="0"/>
                        <a:t>月</a:t>
                      </a:r>
                      <a:r>
                        <a:rPr lang="en-US" altLang="zh-CN" sz="1600" dirty="0"/>
                        <a:t>-2020</a:t>
                      </a:r>
                      <a:r>
                        <a:rPr lang="zh-CN" altLang="en-US" sz="1600" dirty="0"/>
                        <a:t>年</a:t>
                      </a:r>
                      <a:r>
                        <a:rPr lang="en-US" altLang="zh-CN" sz="1600" dirty="0"/>
                        <a:t>6</a:t>
                      </a:r>
                      <a:r>
                        <a:rPr lang="zh-CN" altLang="en-US" sz="1600" dirty="0"/>
                        <a:t>月</a:t>
                      </a:r>
                    </a:p>
                    <a:p>
                      <a:endParaRPr lang="zh-CN" altLang="en-US" dirty="0"/>
                    </a:p>
                  </a:txBody>
                  <a:tcPr/>
                </a:tc>
                <a:tc>
                  <a:txBody>
                    <a:bodyPr/>
                    <a:lstStyle/>
                    <a:p>
                      <a:r>
                        <a:rPr lang="zh-CN" altLang="zh-CN" sz="1400" kern="1200" dirty="0">
                          <a:effectLst/>
                        </a:rPr>
                        <a:t>基于数据关联分析计算，提取规律构建高通量并发式计算数据分析与管理软件</a:t>
                      </a:r>
                      <a:endParaRPr lang="zh-CN" altLang="en-US" sz="1400" dirty="0"/>
                    </a:p>
                  </a:txBody>
                  <a:tcPr/>
                </a:tc>
                <a:tc>
                  <a:txBody>
                    <a:bodyPr/>
                    <a:lstStyle/>
                    <a:p>
                      <a:r>
                        <a:rPr lang="zh-CN" altLang="zh-CN" sz="1400" kern="1200" dirty="0">
                          <a:effectLst/>
                        </a:rPr>
                        <a:t>重点为发展机器学习及数据挖掘方法提出数据关联规律</a:t>
                      </a:r>
                      <a:endParaRPr lang="zh-CN" altLang="en-US" sz="1400" dirty="0"/>
                    </a:p>
                  </a:txBody>
                  <a:tcPr/>
                </a:tc>
                <a:tc>
                  <a:txBody>
                    <a:bodyPr/>
                    <a:lstStyle/>
                    <a:p>
                      <a:r>
                        <a:rPr lang="zh-CN" altLang="zh-CN" sz="1400" kern="1200" dirty="0">
                          <a:effectLst/>
                        </a:rPr>
                        <a:t>研究报告及计算软件</a:t>
                      </a:r>
                      <a:endParaRPr lang="zh-CN" altLang="en-US" sz="1400" dirty="0"/>
                    </a:p>
                  </a:txBody>
                  <a:tcPr/>
                </a:tc>
                <a:extLst>
                  <a:ext uri="{0D108BD9-81ED-4DB2-BD59-A6C34878D82A}">
                    <a16:rowId xmlns:a16="http://schemas.microsoft.com/office/drawing/2014/main" val="10003"/>
                  </a:ext>
                </a:extLst>
              </a:tr>
              <a:tr h="1265073">
                <a:tc>
                  <a:txBody>
                    <a:bodyPr/>
                    <a:lstStyle/>
                    <a:p>
                      <a:r>
                        <a:rPr lang="en-US" altLang="zh-CN" sz="1600" kern="1200" dirty="0">
                          <a:effectLst/>
                        </a:rPr>
                        <a:t>2020</a:t>
                      </a:r>
                      <a:r>
                        <a:rPr lang="zh-CN" altLang="zh-CN" sz="1600" kern="1200" dirty="0">
                          <a:effectLst/>
                        </a:rPr>
                        <a:t>年</a:t>
                      </a:r>
                      <a:r>
                        <a:rPr lang="en-US" altLang="zh-CN" sz="1600" kern="1200" dirty="0">
                          <a:effectLst/>
                        </a:rPr>
                        <a:t>1</a:t>
                      </a:r>
                      <a:r>
                        <a:rPr lang="zh-CN" altLang="zh-CN" sz="1600" kern="1200" dirty="0">
                          <a:effectLst/>
                        </a:rPr>
                        <a:t>月</a:t>
                      </a:r>
                      <a:r>
                        <a:rPr lang="en-US" altLang="zh-CN" sz="1600" kern="1200" dirty="0">
                          <a:effectLst/>
                        </a:rPr>
                        <a:t>-2020</a:t>
                      </a:r>
                      <a:r>
                        <a:rPr lang="zh-CN" altLang="zh-CN" sz="1600" kern="1200" dirty="0">
                          <a:effectLst/>
                        </a:rPr>
                        <a:t>年</a:t>
                      </a:r>
                      <a:r>
                        <a:rPr lang="en-US" altLang="zh-CN" sz="1600" kern="1200" dirty="0">
                          <a:effectLst/>
                        </a:rPr>
                        <a:t>12</a:t>
                      </a:r>
                      <a:r>
                        <a:rPr lang="zh-CN" altLang="zh-CN" sz="1600" kern="1200" dirty="0">
                          <a:effectLst/>
                        </a:rPr>
                        <a:t>月</a:t>
                      </a:r>
                      <a:endParaRPr lang="zh-CN" altLang="en-US" sz="1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400" dirty="0"/>
                        <a:t>研究基于规则抽取的可解释性方法，将机器学习学到的结果转为易于理解的</a:t>
                      </a:r>
                      <a:r>
                        <a:rPr lang="en-US" altLang="zh-CN" sz="1400" dirty="0"/>
                        <a:t>if-then-else</a:t>
                      </a:r>
                      <a:r>
                        <a:rPr lang="zh-CN" altLang="en-US" sz="1400" dirty="0"/>
                        <a:t>规则，提高预测方法的可解释性</a:t>
                      </a:r>
                    </a:p>
                  </a:txBody>
                  <a:tcPr/>
                </a:tc>
                <a:tc>
                  <a:txBody>
                    <a:bodyPr/>
                    <a:lstStyle/>
                    <a:p>
                      <a:r>
                        <a:rPr lang="zh-CN" altLang="zh-CN" sz="1400" kern="1200" dirty="0">
                          <a:effectLst/>
                        </a:rPr>
                        <a:t>发展机器学习方法用于解析关联分析</a:t>
                      </a:r>
                      <a:endParaRPr lang="zh-CN" altLang="en-US" sz="1400" dirty="0"/>
                    </a:p>
                  </a:txBody>
                  <a:tcPr/>
                </a:tc>
                <a:tc>
                  <a:txBody>
                    <a:bodyPr/>
                    <a:lstStyle/>
                    <a:p>
                      <a:r>
                        <a:rPr lang="zh-CN" altLang="zh-CN" sz="1400" kern="1200" dirty="0">
                          <a:effectLst/>
                        </a:rPr>
                        <a:t>研究报告或论文</a:t>
                      </a:r>
                      <a:endParaRPr lang="zh-CN" altLang="en-US" sz="1400" dirty="0"/>
                    </a:p>
                  </a:txBody>
                  <a:tcPr/>
                </a:tc>
                <a:extLst>
                  <a:ext uri="{0D108BD9-81ED-4DB2-BD59-A6C34878D82A}">
                    <a16:rowId xmlns:a16="http://schemas.microsoft.com/office/drawing/2014/main" val="10004"/>
                  </a:ext>
                </a:extLst>
              </a:tr>
            </a:tbl>
          </a:graphicData>
        </a:graphic>
      </p:graphicFrame>
      <p:sp>
        <p:nvSpPr>
          <p:cNvPr id="3" name="矩形 2">
            <a:extLst>
              <a:ext uri="{FF2B5EF4-FFF2-40B4-BE49-F238E27FC236}">
                <a16:creationId xmlns:a16="http://schemas.microsoft.com/office/drawing/2014/main" id="{777CEE02-4D56-EA44-AB7A-D429E17F6C9B}"/>
              </a:ext>
            </a:extLst>
          </p:cNvPr>
          <p:cNvSpPr/>
          <p:nvPr/>
        </p:nvSpPr>
        <p:spPr>
          <a:xfrm>
            <a:off x="117354" y="827558"/>
            <a:ext cx="8810622" cy="646331"/>
          </a:xfrm>
          <a:prstGeom prst="rect">
            <a:avLst/>
          </a:prstGeom>
        </p:spPr>
        <p:txBody>
          <a:bodyPr wrap="square">
            <a:spAutoFit/>
          </a:bodyPr>
          <a:lstStyle/>
          <a:p>
            <a:r>
              <a:rPr lang="zh-Hans" altLang="en-US" dirty="0"/>
              <a:t>任务</a:t>
            </a:r>
            <a:r>
              <a:rPr lang="en-US" altLang="zh-Hans" dirty="0"/>
              <a:t>6:</a:t>
            </a:r>
            <a:r>
              <a:rPr lang="zh-CN" altLang="en-US" dirty="0"/>
              <a:t>单晶高温合金中化学组元及结构关联方式，提取合金成分设计规律、数据关联分析、数据特征组合及处理模式集成分析及数据筛选与判据</a:t>
            </a:r>
          </a:p>
        </p:txBody>
      </p:sp>
    </p:spTree>
    <p:extLst>
      <p:ext uri="{BB962C8B-B14F-4D97-AF65-F5344CB8AC3E}">
        <p14:creationId xmlns:p14="http://schemas.microsoft.com/office/powerpoint/2010/main" val="37951034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标题 1"/>
          <p:cNvSpPr>
            <a:spLocks noGrp="1" noChangeArrowheads="1"/>
          </p:cNvSpPr>
          <p:nvPr>
            <p:ph type="title" idx="4294967295"/>
          </p:nvPr>
        </p:nvSpPr>
        <p:spPr>
          <a:xfrm>
            <a:off x="914400" y="-14229"/>
            <a:ext cx="8229600" cy="796950"/>
          </a:xfrm>
        </p:spPr>
        <p:txBody>
          <a:bodyPr/>
          <a:lstStyle/>
          <a:p>
            <a:pPr algn="l" eaLnBrk="1" hangingPunct="1">
              <a:defRPr/>
            </a:pPr>
            <a:r>
              <a:rPr lang="zh-CN" altLang="en-US" dirty="0">
                <a:solidFill>
                  <a:srgbClr val="0033CC"/>
                </a:solidFill>
                <a:latin typeface="微软雅黑" panose="020B0503020204020204" pitchFamily="34" charset="-122"/>
                <a:ea typeface="微软雅黑" panose="020B0503020204020204" pitchFamily="34" charset="-122"/>
              </a:rPr>
              <a:t>内容索引</a:t>
            </a:r>
            <a:endParaRPr lang="zh-CN" altLang="zh-CN" dirty="0">
              <a:solidFill>
                <a:srgbClr val="0033CC"/>
              </a:solidFill>
              <a:latin typeface="微软雅黑" panose="020B0503020204020204" pitchFamily="34" charset="-122"/>
              <a:ea typeface="微软雅黑" panose="020B0503020204020204" pitchFamily="34" charset="-122"/>
            </a:endParaRPr>
          </a:p>
        </p:txBody>
      </p:sp>
      <p:graphicFrame>
        <p:nvGraphicFramePr>
          <p:cNvPr id="2" name="图示 1"/>
          <p:cNvGraphicFramePr/>
          <p:nvPr/>
        </p:nvGraphicFramePr>
        <p:xfrm>
          <a:off x="1547664" y="1844824"/>
          <a:ext cx="5904656" cy="35283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446563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55575" y="10684"/>
            <a:ext cx="8322877" cy="791589"/>
          </a:xfrm>
        </p:spPr>
        <p:txBody>
          <a:bodyPr>
            <a:normAutofit/>
          </a:bodyPr>
          <a:lstStyle/>
          <a:p>
            <a:r>
              <a:rPr lang="zh-CN" altLang="en-US" sz="2200" dirty="0"/>
              <a:t>工作进展总览</a:t>
            </a:r>
          </a:p>
        </p:txBody>
      </p:sp>
      <p:graphicFrame>
        <p:nvGraphicFramePr>
          <p:cNvPr id="13" name="图示 12"/>
          <p:cNvGraphicFramePr/>
          <p:nvPr>
            <p:extLst>
              <p:ext uri="{D42A27DB-BD31-4B8C-83A1-F6EECF244321}">
                <p14:modId xmlns:p14="http://schemas.microsoft.com/office/powerpoint/2010/main" val="2709973744"/>
              </p:ext>
            </p:extLst>
          </p:nvPr>
        </p:nvGraphicFramePr>
        <p:xfrm>
          <a:off x="1187624" y="1340768"/>
          <a:ext cx="6792416" cy="469629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336070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55575" y="10684"/>
            <a:ext cx="8322877" cy="791589"/>
          </a:xfrm>
        </p:spPr>
        <p:txBody>
          <a:bodyPr>
            <a:normAutofit/>
          </a:bodyPr>
          <a:lstStyle/>
          <a:p>
            <a:r>
              <a:rPr lang="zh-CN" altLang="en-US" sz="2200" dirty="0"/>
              <a:t>工作进展总览</a:t>
            </a:r>
          </a:p>
        </p:txBody>
      </p:sp>
      <p:graphicFrame>
        <p:nvGraphicFramePr>
          <p:cNvPr id="13" name="图示 12"/>
          <p:cNvGraphicFramePr/>
          <p:nvPr>
            <p:extLst>
              <p:ext uri="{D42A27DB-BD31-4B8C-83A1-F6EECF244321}">
                <p14:modId xmlns:p14="http://schemas.microsoft.com/office/powerpoint/2010/main" val="1452028996"/>
              </p:ext>
            </p:extLst>
          </p:nvPr>
        </p:nvGraphicFramePr>
        <p:xfrm>
          <a:off x="1187624" y="1340768"/>
          <a:ext cx="6792416" cy="469629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561680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55575" y="10684"/>
            <a:ext cx="8322877" cy="791589"/>
          </a:xfrm>
        </p:spPr>
        <p:txBody>
          <a:bodyPr>
            <a:normAutofit/>
          </a:bodyPr>
          <a:lstStyle/>
          <a:p>
            <a:r>
              <a:rPr lang="en-US" altLang="zh-CN" sz="2200" dirty="0"/>
              <a:t>49</a:t>
            </a:r>
            <a:r>
              <a:rPr lang="zh-CN" altLang="en-US" sz="2200" dirty="0"/>
              <a:t>篇文献精读与数据采集与存储</a:t>
            </a:r>
          </a:p>
        </p:txBody>
      </p:sp>
      <p:pic>
        <p:nvPicPr>
          <p:cNvPr id="19" name="图片 18"/>
          <p:cNvPicPr>
            <a:picLocks noChangeAspect="1"/>
          </p:cNvPicPr>
          <p:nvPr/>
        </p:nvPicPr>
        <p:blipFill>
          <a:blip r:embed="rId3"/>
          <a:stretch>
            <a:fillRect/>
          </a:stretch>
        </p:blipFill>
        <p:spPr>
          <a:xfrm>
            <a:off x="190950" y="823907"/>
            <a:ext cx="3778516" cy="2705603"/>
          </a:xfrm>
          <a:prstGeom prst="rect">
            <a:avLst/>
          </a:prstGeom>
        </p:spPr>
      </p:pic>
      <p:pic>
        <p:nvPicPr>
          <p:cNvPr id="26" name="图片 25"/>
          <p:cNvPicPr>
            <a:picLocks noChangeAspect="1"/>
          </p:cNvPicPr>
          <p:nvPr/>
        </p:nvPicPr>
        <p:blipFill>
          <a:blip r:embed="rId4"/>
          <a:stretch>
            <a:fillRect/>
          </a:stretch>
        </p:blipFill>
        <p:spPr>
          <a:xfrm>
            <a:off x="4431131" y="3946979"/>
            <a:ext cx="4664177" cy="2911021"/>
          </a:xfrm>
          <a:prstGeom prst="rect">
            <a:avLst/>
          </a:prstGeom>
        </p:spPr>
      </p:pic>
      <p:sp>
        <p:nvSpPr>
          <p:cNvPr id="31" name="右箭头 30"/>
          <p:cNvSpPr/>
          <p:nvPr/>
        </p:nvSpPr>
        <p:spPr>
          <a:xfrm>
            <a:off x="3969466" y="2144610"/>
            <a:ext cx="818558" cy="492302"/>
          </a:xfrm>
          <a:prstGeom prst="rightArrow">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文本框 38"/>
          <p:cNvSpPr txBox="1"/>
          <p:nvPr/>
        </p:nvSpPr>
        <p:spPr>
          <a:xfrm>
            <a:off x="44975" y="876583"/>
            <a:ext cx="461665" cy="1558342"/>
          </a:xfrm>
          <a:prstGeom prst="rect">
            <a:avLst/>
          </a:prstGeom>
          <a:noFill/>
        </p:spPr>
        <p:txBody>
          <a:bodyPr vert="eaVert" wrap="square" rtlCol="0">
            <a:spAutoFit/>
          </a:bodyPr>
          <a:lstStyle/>
          <a:p>
            <a:r>
              <a:rPr lang="en-US" altLang="zh-CN" b="1" dirty="0">
                <a:solidFill>
                  <a:srgbClr val="FF0000"/>
                </a:solidFill>
              </a:rPr>
              <a:t>49</a:t>
            </a:r>
            <a:r>
              <a:rPr lang="zh-CN" altLang="en-US" b="1" dirty="0">
                <a:solidFill>
                  <a:srgbClr val="FF0000"/>
                </a:solidFill>
              </a:rPr>
              <a:t>篇文献精读</a:t>
            </a:r>
          </a:p>
        </p:txBody>
      </p:sp>
      <p:sp>
        <p:nvSpPr>
          <p:cNvPr id="54" name="文本框 53"/>
          <p:cNvSpPr txBox="1"/>
          <p:nvPr/>
        </p:nvSpPr>
        <p:spPr>
          <a:xfrm>
            <a:off x="4045666" y="3946979"/>
            <a:ext cx="461665" cy="2404070"/>
          </a:xfrm>
          <a:prstGeom prst="rect">
            <a:avLst/>
          </a:prstGeom>
          <a:noFill/>
        </p:spPr>
        <p:txBody>
          <a:bodyPr vert="eaVert" wrap="square" rtlCol="0">
            <a:spAutoFit/>
          </a:bodyPr>
          <a:lstStyle/>
          <a:p>
            <a:pPr algn="ctr"/>
            <a:r>
              <a:rPr lang="zh-CN" altLang="en-US" b="1" dirty="0">
                <a:solidFill>
                  <a:srgbClr val="FF0000"/>
                </a:solidFill>
              </a:rPr>
              <a:t>表结构数据分类与分析</a:t>
            </a:r>
          </a:p>
        </p:txBody>
      </p:sp>
      <p:sp>
        <p:nvSpPr>
          <p:cNvPr id="40" name="左弧形箭头 39"/>
          <p:cNvSpPr/>
          <p:nvPr/>
        </p:nvSpPr>
        <p:spPr>
          <a:xfrm>
            <a:off x="4432188" y="2979040"/>
            <a:ext cx="499029" cy="1033084"/>
          </a:xfrm>
          <a:prstGeom prst="curvedRightArrow">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5" name="左箭头 54"/>
          <p:cNvSpPr/>
          <p:nvPr/>
        </p:nvSpPr>
        <p:spPr>
          <a:xfrm>
            <a:off x="3153602" y="4850213"/>
            <a:ext cx="842334" cy="450995"/>
          </a:xfrm>
          <a:prstGeom prst="leftArrow">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文本框 60"/>
          <p:cNvSpPr txBox="1"/>
          <p:nvPr/>
        </p:nvSpPr>
        <p:spPr>
          <a:xfrm>
            <a:off x="4469552" y="879910"/>
            <a:ext cx="461665" cy="1021628"/>
          </a:xfrm>
          <a:prstGeom prst="rect">
            <a:avLst/>
          </a:prstGeom>
          <a:noFill/>
        </p:spPr>
        <p:txBody>
          <a:bodyPr vert="eaVert" wrap="square" rtlCol="0">
            <a:spAutoFit/>
          </a:bodyPr>
          <a:lstStyle/>
          <a:p>
            <a:r>
              <a:rPr lang="zh-CN" altLang="en-US" b="1" dirty="0">
                <a:solidFill>
                  <a:srgbClr val="FF0000"/>
                </a:solidFill>
              </a:rPr>
              <a:t>数据分类</a:t>
            </a:r>
          </a:p>
        </p:txBody>
      </p:sp>
      <p:pic>
        <p:nvPicPr>
          <p:cNvPr id="8" name="图片 7"/>
          <p:cNvPicPr>
            <a:picLocks noChangeAspect="1"/>
          </p:cNvPicPr>
          <p:nvPr/>
        </p:nvPicPr>
        <p:blipFill>
          <a:blip r:embed="rId5"/>
          <a:stretch>
            <a:fillRect/>
          </a:stretch>
        </p:blipFill>
        <p:spPr>
          <a:xfrm>
            <a:off x="1610247" y="5989494"/>
            <a:ext cx="1635885" cy="868506"/>
          </a:xfrm>
          <a:prstGeom prst="rect">
            <a:avLst/>
          </a:prstGeom>
        </p:spPr>
      </p:pic>
      <p:grpSp>
        <p:nvGrpSpPr>
          <p:cNvPr id="3" name="组合 2"/>
          <p:cNvGrpSpPr/>
          <p:nvPr/>
        </p:nvGrpSpPr>
        <p:grpSpPr>
          <a:xfrm>
            <a:off x="444121" y="3478422"/>
            <a:ext cx="2627268" cy="3076134"/>
            <a:chOff x="112598" y="3521218"/>
            <a:chExt cx="2939918" cy="3095227"/>
          </a:xfrm>
        </p:grpSpPr>
        <p:pic>
          <p:nvPicPr>
            <p:cNvPr id="34" name="图片 33"/>
            <p:cNvPicPr>
              <a:picLocks noChangeAspect="1"/>
            </p:cNvPicPr>
            <p:nvPr/>
          </p:nvPicPr>
          <p:blipFill>
            <a:blip r:embed="rId6"/>
            <a:stretch>
              <a:fillRect/>
            </a:stretch>
          </p:blipFill>
          <p:spPr>
            <a:xfrm>
              <a:off x="126398" y="3542128"/>
              <a:ext cx="1435252" cy="1378401"/>
            </a:xfrm>
            <a:prstGeom prst="rect">
              <a:avLst/>
            </a:prstGeom>
          </p:spPr>
        </p:pic>
        <p:pic>
          <p:nvPicPr>
            <p:cNvPr id="7" name="图片 6"/>
            <p:cNvPicPr>
              <a:picLocks noChangeAspect="1"/>
            </p:cNvPicPr>
            <p:nvPr/>
          </p:nvPicPr>
          <p:blipFill>
            <a:blip r:embed="rId7"/>
            <a:stretch>
              <a:fillRect/>
            </a:stretch>
          </p:blipFill>
          <p:spPr>
            <a:xfrm>
              <a:off x="1807876" y="3551660"/>
              <a:ext cx="996010" cy="996010"/>
            </a:xfrm>
            <a:prstGeom prst="rect">
              <a:avLst/>
            </a:prstGeom>
          </p:spPr>
        </p:pic>
        <p:pic>
          <p:nvPicPr>
            <p:cNvPr id="9" name="图片 8"/>
            <p:cNvPicPr>
              <a:picLocks noChangeAspect="1"/>
            </p:cNvPicPr>
            <p:nvPr/>
          </p:nvPicPr>
          <p:blipFill>
            <a:blip r:embed="rId8"/>
            <a:stretch>
              <a:fillRect/>
            </a:stretch>
          </p:blipFill>
          <p:spPr>
            <a:xfrm>
              <a:off x="112598" y="5006051"/>
              <a:ext cx="1449051" cy="1524873"/>
            </a:xfrm>
            <a:prstGeom prst="rect">
              <a:avLst/>
            </a:prstGeom>
          </p:spPr>
        </p:pic>
        <p:sp>
          <p:nvSpPr>
            <p:cNvPr id="11" name="文本框 10"/>
            <p:cNvSpPr txBox="1"/>
            <p:nvPr/>
          </p:nvSpPr>
          <p:spPr>
            <a:xfrm>
              <a:off x="112598" y="3521218"/>
              <a:ext cx="2939918" cy="1399311"/>
            </a:xfrm>
            <a:prstGeom prst="rect">
              <a:avLst/>
            </a:prstGeom>
            <a:noFill/>
            <a:ln w="28575">
              <a:solidFill>
                <a:schemeClr val="accent6">
                  <a:lumMod val="75000"/>
                </a:schemeClr>
              </a:solidFill>
            </a:ln>
          </p:spPr>
          <p:txBody>
            <a:bodyPr wrap="square" rtlCol="0">
              <a:spAutoFit/>
            </a:bodyPr>
            <a:lstStyle/>
            <a:p>
              <a:endParaRPr lang="zh-CN" altLang="en-US" dirty="0"/>
            </a:p>
          </p:txBody>
        </p:sp>
        <p:sp>
          <p:nvSpPr>
            <p:cNvPr id="27" name="文本框 26"/>
            <p:cNvSpPr txBox="1"/>
            <p:nvPr/>
          </p:nvSpPr>
          <p:spPr>
            <a:xfrm>
              <a:off x="126398" y="5027021"/>
              <a:ext cx="2926118" cy="1589424"/>
            </a:xfrm>
            <a:prstGeom prst="rect">
              <a:avLst/>
            </a:prstGeom>
            <a:noFill/>
            <a:ln w="28575">
              <a:solidFill>
                <a:schemeClr val="accent6">
                  <a:lumMod val="75000"/>
                </a:schemeClr>
              </a:solidFill>
            </a:ln>
          </p:spPr>
          <p:txBody>
            <a:bodyPr wrap="square" rtlCol="0">
              <a:spAutoFit/>
            </a:bodyPr>
            <a:lstStyle/>
            <a:p>
              <a:endParaRPr lang="zh-CN" altLang="en-US" dirty="0"/>
            </a:p>
          </p:txBody>
        </p:sp>
        <p:pic>
          <p:nvPicPr>
            <p:cNvPr id="4" name="图片 3"/>
            <p:cNvPicPr>
              <a:picLocks noChangeAspect="1"/>
            </p:cNvPicPr>
            <p:nvPr/>
          </p:nvPicPr>
          <p:blipFill>
            <a:blip r:embed="rId9"/>
            <a:stretch>
              <a:fillRect/>
            </a:stretch>
          </p:blipFill>
          <p:spPr>
            <a:xfrm>
              <a:off x="1773174" y="5117975"/>
              <a:ext cx="1042666" cy="1042666"/>
            </a:xfrm>
            <a:prstGeom prst="rect">
              <a:avLst/>
            </a:prstGeom>
          </p:spPr>
        </p:pic>
        <p:sp>
          <p:nvSpPr>
            <p:cNvPr id="14" name="文本框 13"/>
            <p:cNvSpPr txBox="1"/>
            <p:nvPr/>
          </p:nvSpPr>
          <p:spPr>
            <a:xfrm>
              <a:off x="1708898" y="4545818"/>
              <a:ext cx="1343514" cy="309687"/>
            </a:xfrm>
            <a:prstGeom prst="rect">
              <a:avLst/>
            </a:prstGeom>
            <a:noFill/>
          </p:spPr>
          <p:txBody>
            <a:bodyPr wrap="square" rtlCol="0">
              <a:spAutoFit/>
            </a:bodyPr>
            <a:lstStyle/>
            <a:p>
              <a:r>
                <a:rPr lang="en-US" altLang="zh-CN" sz="1400" b="1" dirty="0">
                  <a:solidFill>
                    <a:srgbClr val="FF0000"/>
                  </a:solidFill>
                </a:rPr>
                <a:t>Nosql</a:t>
              </a:r>
              <a:r>
                <a:rPr lang="zh-CN" altLang="en-US" sz="1400" b="1" dirty="0">
                  <a:solidFill>
                    <a:srgbClr val="FF0000"/>
                  </a:solidFill>
                </a:rPr>
                <a:t>数据库</a:t>
              </a:r>
            </a:p>
          </p:txBody>
        </p:sp>
        <p:sp>
          <p:nvSpPr>
            <p:cNvPr id="15" name="文本框 14"/>
            <p:cNvSpPr txBox="1"/>
            <p:nvPr/>
          </p:nvSpPr>
          <p:spPr>
            <a:xfrm>
              <a:off x="2652406" y="5260511"/>
              <a:ext cx="400110" cy="1161602"/>
            </a:xfrm>
            <a:prstGeom prst="rect">
              <a:avLst/>
            </a:prstGeom>
            <a:noFill/>
          </p:spPr>
          <p:txBody>
            <a:bodyPr vert="eaVert" wrap="square" rtlCol="0">
              <a:spAutoFit/>
            </a:bodyPr>
            <a:lstStyle/>
            <a:p>
              <a:pPr algn="ctr"/>
              <a:r>
                <a:rPr lang="en-US" altLang="zh-CN" sz="1400" b="1" dirty="0">
                  <a:solidFill>
                    <a:srgbClr val="FF0000"/>
                  </a:solidFill>
                </a:rPr>
                <a:t>Sql</a:t>
              </a:r>
              <a:r>
                <a:rPr lang="zh-CN" altLang="en-US" sz="1400" b="1" dirty="0">
                  <a:solidFill>
                    <a:srgbClr val="FF0000"/>
                  </a:solidFill>
                </a:rPr>
                <a:t>数据库</a:t>
              </a:r>
            </a:p>
          </p:txBody>
        </p:sp>
      </p:grpSp>
      <p:sp>
        <p:nvSpPr>
          <p:cNvPr id="22" name="文本框 21"/>
          <p:cNvSpPr txBox="1"/>
          <p:nvPr/>
        </p:nvSpPr>
        <p:spPr>
          <a:xfrm>
            <a:off x="-4759" y="4201208"/>
            <a:ext cx="461665" cy="1558342"/>
          </a:xfrm>
          <a:prstGeom prst="rect">
            <a:avLst/>
          </a:prstGeom>
          <a:noFill/>
        </p:spPr>
        <p:txBody>
          <a:bodyPr vert="eaVert" wrap="square" rtlCol="0">
            <a:spAutoFit/>
          </a:bodyPr>
          <a:lstStyle/>
          <a:p>
            <a:pPr algn="ctr"/>
            <a:r>
              <a:rPr lang="zh-CN" altLang="en-US" b="1" dirty="0">
                <a:solidFill>
                  <a:srgbClr val="FF0000"/>
                </a:solidFill>
              </a:rPr>
              <a:t>数据存储</a:t>
            </a:r>
          </a:p>
        </p:txBody>
      </p:sp>
      <p:pic>
        <p:nvPicPr>
          <p:cNvPr id="10" name="图片 9"/>
          <p:cNvPicPr>
            <a:picLocks noChangeAspect="1"/>
          </p:cNvPicPr>
          <p:nvPr/>
        </p:nvPicPr>
        <p:blipFill>
          <a:blip r:embed="rId10"/>
          <a:stretch>
            <a:fillRect/>
          </a:stretch>
        </p:blipFill>
        <p:spPr>
          <a:xfrm>
            <a:off x="4590505" y="848821"/>
            <a:ext cx="4518800" cy="2963095"/>
          </a:xfrm>
          <a:prstGeom prst="rect">
            <a:avLst/>
          </a:prstGeom>
        </p:spPr>
      </p:pic>
    </p:spTree>
    <p:extLst>
      <p:ext uri="{BB962C8B-B14F-4D97-AF65-F5344CB8AC3E}">
        <p14:creationId xmlns:p14="http://schemas.microsoft.com/office/powerpoint/2010/main" val="18220341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85462" y="12464"/>
            <a:ext cx="8229600" cy="796950"/>
          </a:xfrm>
        </p:spPr>
        <p:txBody>
          <a:bodyPr>
            <a:normAutofit/>
          </a:bodyPr>
          <a:lstStyle/>
          <a:p>
            <a:pPr>
              <a:defRPr/>
            </a:pPr>
            <a:r>
              <a:rPr lang="zh-CN" altLang="en-US" sz="2800" dirty="0"/>
              <a:t>国际高温合金会议文献数据概况</a:t>
            </a:r>
            <a:endParaRPr sz="2800" dirty="0"/>
          </a:p>
        </p:txBody>
      </p:sp>
      <p:pic>
        <p:nvPicPr>
          <p:cNvPr id="7" name="图片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9512" y="809414"/>
            <a:ext cx="5286648" cy="5787938"/>
          </a:xfrm>
          <a:prstGeom prst="rect">
            <a:avLst/>
          </a:prstGeom>
        </p:spPr>
      </p:pic>
      <p:sp>
        <p:nvSpPr>
          <p:cNvPr id="4" name="文本框 3"/>
          <p:cNvSpPr txBox="1"/>
          <p:nvPr/>
        </p:nvSpPr>
        <p:spPr>
          <a:xfrm>
            <a:off x="5292080" y="809414"/>
            <a:ext cx="3072569" cy="2308324"/>
          </a:xfrm>
          <a:prstGeom prst="rect">
            <a:avLst/>
          </a:prstGeom>
          <a:noFill/>
          <a:ln w="28575">
            <a:solidFill>
              <a:schemeClr val="accent5">
                <a:lumMod val="60000"/>
                <a:lumOff val="40000"/>
              </a:schemeClr>
            </a:solidFill>
          </a:ln>
        </p:spPr>
        <p:txBody>
          <a:bodyPr wrap="square" rtlCol="0">
            <a:spAutoFit/>
          </a:bodyPr>
          <a:lstStyle/>
          <a:p>
            <a:r>
              <a:rPr lang="en-US" altLang="zh-CN" dirty="0"/>
              <a:t>        </a:t>
            </a:r>
            <a:r>
              <a:rPr lang="zh-CN" altLang="zh-CN" dirty="0"/>
              <a:t>我们通过</a:t>
            </a:r>
            <a:r>
              <a:rPr lang="zh-CN" altLang="en-US" dirty="0"/>
              <a:t>北京科技</a:t>
            </a:r>
            <a:r>
              <a:rPr lang="zh-CN" altLang="zh-CN" dirty="0"/>
              <a:t>大</a:t>
            </a:r>
            <a:r>
              <a:rPr lang="zh-CN" altLang="en-US" dirty="0"/>
              <a:t>学</a:t>
            </a:r>
            <a:r>
              <a:rPr lang="zh-CN" altLang="zh-CN" dirty="0"/>
              <a:t>尹海清老师的</a:t>
            </a:r>
            <a:r>
              <a:rPr lang="zh-CN" altLang="en-US" b="1" dirty="0">
                <a:solidFill>
                  <a:srgbClr val="FF0000"/>
                </a:solidFill>
              </a:rPr>
              <a:t>国家</a:t>
            </a:r>
            <a:r>
              <a:rPr lang="zh-CN" altLang="zh-CN" b="1" dirty="0">
                <a:solidFill>
                  <a:srgbClr val="FF0000"/>
                </a:solidFill>
              </a:rPr>
              <a:t>材料数据共享平台</a:t>
            </a:r>
            <a:r>
              <a:rPr lang="zh-CN" altLang="zh-CN" dirty="0"/>
              <a:t>获得了</a:t>
            </a:r>
            <a:r>
              <a:rPr lang="zh-CN" altLang="zh-CN" b="1" dirty="0">
                <a:solidFill>
                  <a:srgbClr val="FF0000"/>
                </a:solidFill>
              </a:rPr>
              <a:t>四年一届国际高温合金会议文献</a:t>
            </a:r>
            <a:r>
              <a:rPr lang="zh-CN" altLang="zh-CN" dirty="0"/>
              <a:t>中的所有数据，并在我们的平台中进行了存储，</a:t>
            </a:r>
            <a:r>
              <a:rPr lang="zh-CN" altLang="en-US" dirty="0"/>
              <a:t>经过数据清洗、数据预处理后，</a:t>
            </a:r>
            <a:r>
              <a:rPr lang="zh-CN" altLang="zh-CN" dirty="0"/>
              <a:t>目前已获得高温合金数据</a:t>
            </a:r>
            <a:r>
              <a:rPr lang="en-US" altLang="zh-CN" b="1" dirty="0">
                <a:solidFill>
                  <a:srgbClr val="FF0000"/>
                </a:solidFill>
              </a:rPr>
              <a:t>12382</a:t>
            </a:r>
            <a:r>
              <a:rPr lang="zh-CN" altLang="zh-CN" dirty="0"/>
              <a:t>条</a:t>
            </a:r>
            <a:r>
              <a:rPr lang="zh-CN" altLang="en-US" dirty="0"/>
              <a:t>。</a:t>
            </a:r>
          </a:p>
        </p:txBody>
      </p:sp>
      <p:graphicFrame>
        <p:nvGraphicFramePr>
          <p:cNvPr id="8" name="表格 7"/>
          <p:cNvGraphicFramePr>
            <a:graphicFrameLocks noGrp="1"/>
          </p:cNvGraphicFramePr>
          <p:nvPr>
            <p:extLst>
              <p:ext uri="{D42A27DB-BD31-4B8C-83A1-F6EECF244321}">
                <p14:modId xmlns:p14="http://schemas.microsoft.com/office/powerpoint/2010/main" val="2206020816"/>
              </p:ext>
            </p:extLst>
          </p:nvPr>
        </p:nvGraphicFramePr>
        <p:xfrm>
          <a:off x="5292079" y="3337503"/>
          <a:ext cx="3072569" cy="3115834"/>
        </p:xfrm>
        <a:graphic>
          <a:graphicData uri="http://schemas.openxmlformats.org/drawingml/2006/table">
            <a:tbl>
              <a:tblPr firstRow="1" bandRow="1">
                <a:tableStyleId>{5FD0F851-EC5A-4D38-B0AD-8093EC10F338}</a:tableStyleId>
              </a:tblPr>
              <a:tblGrid>
                <a:gridCol w="1442435">
                  <a:extLst>
                    <a:ext uri="{9D8B030D-6E8A-4147-A177-3AD203B41FA5}">
                      <a16:colId xmlns:a16="http://schemas.microsoft.com/office/drawing/2014/main" val="20000"/>
                    </a:ext>
                  </a:extLst>
                </a:gridCol>
                <a:gridCol w="1630134">
                  <a:extLst>
                    <a:ext uri="{9D8B030D-6E8A-4147-A177-3AD203B41FA5}">
                      <a16:colId xmlns:a16="http://schemas.microsoft.com/office/drawing/2014/main" val="20001"/>
                    </a:ext>
                  </a:extLst>
                </a:gridCol>
              </a:tblGrid>
              <a:tr h="380551">
                <a:tc>
                  <a:txBody>
                    <a:bodyPr/>
                    <a:lstStyle/>
                    <a:p>
                      <a:r>
                        <a:rPr lang="zh-CN" altLang="en-US" dirty="0"/>
                        <a:t>性能分类</a:t>
                      </a:r>
                    </a:p>
                  </a:txBody>
                  <a:tcPr/>
                </a:tc>
                <a:tc>
                  <a:txBody>
                    <a:bodyPr/>
                    <a:lstStyle/>
                    <a:p>
                      <a:r>
                        <a:rPr lang="zh-CN" altLang="en-US" dirty="0"/>
                        <a:t>数量</a:t>
                      </a:r>
                    </a:p>
                  </a:txBody>
                  <a:tcPr/>
                </a:tc>
                <a:extLst>
                  <a:ext uri="{0D108BD9-81ED-4DB2-BD59-A6C34878D82A}">
                    <a16:rowId xmlns:a16="http://schemas.microsoft.com/office/drawing/2014/main" val="10000"/>
                  </a:ext>
                </a:extLst>
              </a:tr>
              <a:tr h="399694">
                <a:tc>
                  <a:txBody>
                    <a:bodyPr/>
                    <a:lstStyle/>
                    <a:p>
                      <a:r>
                        <a:rPr lang="zh-CN" altLang="en-US" dirty="0"/>
                        <a:t>力学性能</a:t>
                      </a:r>
                    </a:p>
                  </a:txBody>
                  <a:tcPr/>
                </a:tc>
                <a:tc>
                  <a:txBody>
                    <a:bodyPr/>
                    <a:lstStyle/>
                    <a:p>
                      <a:r>
                        <a:rPr lang="en-US" altLang="zh-CN" dirty="0"/>
                        <a:t>7433</a:t>
                      </a:r>
                      <a:r>
                        <a:rPr lang="zh-CN" altLang="en-US" dirty="0"/>
                        <a:t>条</a:t>
                      </a:r>
                    </a:p>
                  </a:txBody>
                  <a:tcPr/>
                </a:tc>
                <a:extLst>
                  <a:ext uri="{0D108BD9-81ED-4DB2-BD59-A6C34878D82A}">
                    <a16:rowId xmlns:a16="http://schemas.microsoft.com/office/drawing/2014/main" val="10001"/>
                  </a:ext>
                </a:extLst>
              </a:tr>
              <a:tr h="408960">
                <a:tc>
                  <a:txBody>
                    <a:bodyPr/>
                    <a:lstStyle/>
                    <a:p>
                      <a:r>
                        <a:rPr lang="zh-CN" altLang="en-US" dirty="0"/>
                        <a:t>蠕变性能</a:t>
                      </a:r>
                    </a:p>
                  </a:txBody>
                  <a:tcPr/>
                </a:tc>
                <a:tc>
                  <a:txBody>
                    <a:bodyPr/>
                    <a:lstStyle/>
                    <a:p>
                      <a:r>
                        <a:rPr lang="en-US" altLang="zh-CN" dirty="0"/>
                        <a:t>3310</a:t>
                      </a:r>
                      <a:r>
                        <a:rPr lang="zh-CN" altLang="en-US" dirty="0"/>
                        <a:t>条</a:t>
                      </a:r>
                    </a:p>
                  </a:txBody>
                  <a:tcPr/>
                </a:tc>
                <a:extLst>
                  <a:ext uri="{0D108BD9-81ED-4DB2-BD59-A6C34878D82A}">
                    <a16:rowId xmlns:a16="http://schemas.microsoft.com/office/drawing/2014/main" val="10002"/>
                  </a:ext>
                </a:extLst>
              </a:tr>
              <a:tr h="380551">
                <a:tc>
                  <a:txBody>
                    <a:bodyPr/>
                    <a:lstStyle/>
                    <a:p>
                      <a:r>
                        <a:rPr lang="zh-CN" altLang="en-US" dirty="0"/>
                        <a:t>物理性能</a:t>
                      </a:r>
                    </a:p>
                  </a:txBody>
                  <a:tcPr/>
                </a:tc>
                <a:tc>
                  <a:txBody>
                    <a:bodyPr/>
                    <a:lstStyle/>
                    <a:p>
                      <a:r>
                        <a:rPr lang="en-US" altLang="zh-CN" dirty="0"/>
                        <a:t>536</a:t>
                      </a:r>
                      <a:r>
                        <a:rPr lang="zh-CN" altLang="en-US" dirty="0"/>
                        <a:t>条</a:t>
                      </a:r>
                    </a:p>
                  </a:txBody>
                  <a:tcPr/>
                </a:tc>
                <a:extLst>
                  <a:ext uri="{0D108BD9-81ED-4DB2-BD59-A6C34878D82A}">
                    <a16:rowId xmlns:a16="http://schemas.microsoft.com/office/drawing/2014/main" val="10003"/>
                  </a:ext>
                </a:extLst>
              </a:tr>
              <a:tr h="380551">
                <a:tc>
                  <a:txBody>
                    <a:bodyPr/>
                    <a:lstStyle/>
                    <a:p>
                      <a:r>
                        <a:rPr lang="zh-CN" altLang="en-US" dirty="0"/>
                        <a:t>热学性能</a:t>
                      </a:r>
                    </a:p>
                  </a:txBody>
                  <a:tcPr/>
                </a:tc>
                <a:tc>
                  <a:txBody>
                    <a:bodyPr/>
                    <a:lstStyle/>
                    <a:p>
                      <a:r>
                        <a:rPr lang="en-US" altLang="zh-CN" dirty="0"/>
                        <a:t>413</a:t>
                      </a:r>
                      <a:r>
                        <a:rPr lang="zh-CN" altLang="en-US" dirty="0"/>
                        <a:t>条</a:t>
                      </a:r>
                    </a:p>
                  </a:txBody>
                  <a:tcPr/>
                </a:tc>
                <a:extLst>
                  <a:ext uri="{0D108BD9-81ED-4DB2-BD59-A6C34878D82A}">
                    <a16:rowId xmlns:a16="http://schemas.microsoft.com/office/drawing/2014/main" val="10004"/>
                  </a:ext>
                </a:extLst>
              </a:tr>
              <a:tr h="388509">
                <a:tc>
                  <a:txBody>
                    <a:bodyPr/>
                    <a:lstStyle/>
                    <a:p>
                      <a:r>
                        <a:rPr lang="zh-CN" altLang="en-US" dirty="0"/>
                        <a:t>化学性能</a:t>
                      </a:r>
                    </a:p>
                  </a:txBody>
                  <a:tcPr/>
                </a:tc>
                <a:tc>
                  <a:txBody>
                    <a:bodyPr/>
                    <a:lstStyle/>
                    <a:p>
                      <a:r>
                        <a:rPr lang="en-US" altLang="zh-CN" dirty="0"/>
                        <a:t>597</a:t>
                      </a:r>
                      <a:r>
                        <a:rPr lang="zh-CN" altLang="en-US" dirty="0"/>
                        <a:t>条</a:t>
                      </a:r>
                    </a:p>
                  </a:txBody>
                  <a:tcPr/>
                </a:tc>
                <a:extLst>
                  <a:ext uri="{0D108BD9-81ED-4DB2-BD59-A6C34878D82A}">
                    <a16:rowId xmlns:a16="http://schemas.microsoft.com/office/drawing/2014/main" val="10005"/>
                  </a:ext>
                </a:extLst>
              </a:tr>
              <a:tr h="388509">
                <a:tc>
                  <a:txBody>
                    <a:bodyPr/>
                    <a:lstStyle/>
                    <a:p>
                      <a:r>
                        <a:rPr lang="zh-CN" altLang="en-US" dirty="0"/>
                        <a:t>其他</a:t>
                      </a:r>
                    </a:p>
                  </a:txBody>
                  <a:tcPr/>
                </a:tc>
                <a:tc>
                  <a:txBody>
                    <a:bodyPr/>
                    <a:lstStyle/>
                    <a:p>
                      <a:r>
                        <a:rPr lang="en-US" altLang="zh-CN" dirty="0"/>
                        <a:t>93</a:t>
                      </a:r>
                      <a:r>
                        <a:rPr lang="zh-CN" altLang="en-US" dirty="0"/>
                        <a:t>条</a:t>
                      </a:r>
                    </a:p>
                  </a:txBody>
                  <a:tcPr/>
                </a:tc>
                <a:extLst>
                  <a:ext uri="{0D108BD9-81ED-4DB2-BD59-A6C34878D82A}">
                    <a16:rowId xmlns:a16="http://schemas.microsoft.com/office/drawing/2014/main" val="10006"/>
                  </a:ext>
                </a:extLst>
              </a:tr>
              <a:tr h="388509">
                <a:tc>
                  <a:txBody>
                    <a:bodyPr/>
                    <a:lstStyle/>
                    <a:p>
                      <a:r>
                        <a:rPr lang="zh-CN" altLang="en-US" dirty="0"/>
                        <a:t>总计</a:t>
                      </a:r>
                      <a:endParaRPr lang="zh-CN" altLang="en-US" b="1" dirty="0">
                        <a:solidFill>
                          <a:srgbClr val="FF0000"/>
                        </a:solidFill>
                      </a:endParaRPr>
                    </a:p>
                  </a:txBody>
                  <a:tcPr/>
                </a:tc>
                <a:tc>
                  <a:txBody>
                    <a:bodyPr/>
                    <a:lstStyle/>
                    <a:p>
                      <a:r>
                        <a:rPr lang="en-US" altLang="zh-CN" dirty="0"/>
                        <a:t>12382</a:t>
                      </a:r>
                      <a:r>
                        <a:rPr lang="zh-CN" altLang="en-US" dirty="0"/>
                        <a:t>条</a:t>
                      </a:r>
                      <a:endParaRPr lang="zh-CN" altLang="en-US" b="1" dirty="0">
                        <a:solidFill>
                          <a:srgbClr val="FF0000"/>
                        </a:solidFill>
                      </a:endParaRPr>
                    </a:p>
                  </a:txBody>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225972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55575" y="10684"/>
            <a:ext cx="8322877" cy="791589"/>
          </a:xfrm>
        </p:spPr>
        <p:txBody>
          <a:bodyPr>
            <a:normAutofit/>
          </a:bodyPr>
          <a:lstStyle/>
          <a:p>
            <a:r>
              <a:rPr lang="zh-CN" altLang="en-US" sz="2200" dirty="0"/>
              <a:t>工作进展总览</a:t>
            </a:r>
          </a:p>
        </p:txBody>
      </p:sp>
      <p:graphicFrame>
        <p:nvGraphicFramePr>
          <p:cNvPr id="13" name="图示 12"/>
          <p:cNvGraphicFramePr/>
          <p:nvPr>
            <p:extLst>
              <p:ext uri="{D42A27DB-BD31-4B8C-83A1-F6EECF244321}">
                <p14:modId xmlns:p14="http://schemas.microsoft.com/office/powerpoint/2010/main" val="1358809202"/>
              </p:ext>
            </p:extLst>
          </p:nvPr>
        </p:nvGraphicFramePr>
        <p:xfrm>
          <a:off x="1187624" y="1340768"/>
          <a:ext cx="6792416" cy="469629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95233978"/>
      </p:ext>
    </p:extLst>
  </p:cSld>
  <p:clrMapOvr>
    <a:masterClrMapping/>
  </p:clrMapOvr>
</p:sld>
</file>

<file path=ppt/theme/theme1.xml><?xml version="1.0" encoding="utf-8"?>
<a:theme xmlns:a="http://schemas.openxmlformats.org/drawingml/2006/main" name="Office 主题">
  <a:themeElements>
    <a:clrScheme name="my">
      <a:dk1>
        <a:sysClr val="windowText" lastClr="000000"/>
      </a:dk1>
      <a:lt1>
        <a:sysClr val="window" lastClr="FFFFFF"/>
      </a:lt1>
      <a:dk2>
        <a:srgbClr val="0000FF"/>
      </a:dk2>
      <a:lt2>
        <a:srgbClr val="00B050"/>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ln>
          <a:tailEnd type="triangle"/>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默认设计模板">
  <a:themeElements>
    <a:clrScheme name="默认设计模板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默认设计模板">
      <a:majorFont>
        <a:latin typeface="Times New Roman"/>
        <a:ea typeface="方正姚体"/>
        <a:cs typeface=""/>
      </a:majorFont>
      <a:minorFont>
        <a:latin typeface="Times New Roman"/>
        <a:ea typeface="方正姚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1" lang="zh-CN" altLang="en-US"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1" lang="zh-CN" altLang="en-US"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defRPr>
        </a:defPPr>
      </a:lstStyle>
    </a:lnDef>
  </a:objectDefaults>
  <a:extraClrSchemeLst>
    <a:extraClrScheme>
      <a:clrScheme name="默认设计模板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默认设计模板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默认设计模板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791</TotalTime>
  <Words>4207</Words>
  <Application>Microsoft Office PowerPoint</Application>
  <PresentationFormat>全屏显示(4:3)</PresentationFormat>
  <Paragraphs>446</Paragraphs>
  <Slides>28</Slides>
  <Notes>23</Notes>
  <HiddenSlides>0</HiddenSlides>
  <MMClips>0</MMClips>
  <ScaleCrop>false</ScaleCrop>
  <HeadingPairs>
    <vt:vector size="6" baseType="variant">
      <vt:variant>
        <vt:lpstr>已用的字体</vt:lpstr>
      </vt:variant>
      <vt:variant>
        <vt:i4>11</vt:i4>
      </vt:variant>
      <vt:variant>
        <vt:lpstr>主题</vt:lpstr>
      </vt:variant>
      <vt:variant>
        <vt:i4>2</vt:i4>
      </vt:variant>
      <vt:variant>
        <vt:lpstr>幻灯片标题</vt:lpstr>
      </vt:variant>
      <vt:variant>
        <vt:i4>28</vt:i4>
      </vt:variant>
    </vt:vector>
  </HeadingPairs>
  <TitlesOfParts>
    <vt:vector size="41" baseType="lpstr">
      <vt:lpstr>等线</vt:lpstr>
      <vt:lpstr>方正姚体</vt:lpstr>
      <vt:lpstr>华文宋体</vt:lpstr>
      <vt:lpstr>华文新魏</vt:lpstr>
      <vt:lpstr>宋体</vt:lpstr>
      <vt:lpstr>微软雅黑</vt:lpstr>
      <vt:lpstr>Arial</vt:lpstr>
      <vt:lpstr>Calibri</vt:lpstr>
      <vt:lpstr>Monotype Corsiva</vt:lpstr>
      <vt:lpstr>Times New Roman</vt:lpstr>
      <vt:lpstr>Wingdings</vt:lpstr>
      <vt:lpstr>Office 主题</vt:lpstr>
      <vt:lpstr>默认设计模板</vt:lpstr>
      <vt:lpstr>基于机器学习的 镍基单晶高温合金材料 数据分析方法研究</vt:lpstr>
      <vt:lpstr>内容索引</vt:lpstr>
      <vt:lpstr>进度计划表</vt:lpstr>
      <vt:lpstr>内容索引</vt:lpstr>
      <vt:lpstr>工作进展总览</vt:lpstr>
      <vt:lpstr>工作进展总览</vt:lpstr>
      <vt:lpstr>49篇文献精读与数据采集与存储</vt:lpstr>
      <vt:lpstr>国际高温合金会议文献数据概况</vt:lpstr>
      <vt:lpstr>工作进展总览</vt:lpstr>
      <vt:lpstr>基于主动学习的多层级交互式特征分析方法  </vt:lpstr>
      <vt:lpstr>多层级特征分析方法在蠕变性能数据中的应用</vt:lpstr>
      <vt:lpstr>稀疏属性分析——蠕变性能数据</vt:lpstr>
      <vt:lpstr>相关属性分析——蠕变性能数据</vt:lpstr>
      <vt:lpstr>冗余属性分析——蠕变性能数据</vt:lpstr>
      <vt:lpstr>平台展示——机器学习算法（非自动化）</vt:lpstr>
      <vt:lpstr>机器学习算法——半自动化（模板）流水线</vt:lpstr>
      <vt:lpstr>机器学习算法——全自动化</vt:lpstr>
      <vt:lpstr>工作进展总览</vt:lpstr>
      <vt:lpstr>基于知识图谱和数据溯源的科学数据资源关联分析</vt:lpstr>
      <vt:lpstr>当前存在的问题和对策</vt:lpstr>
      <vt:lpstr>当前存在的问题和对策</vt:lpstr>
      <vt:lpstr>当前存在的问题和对策</vt:lpstr>
      <vt:lpstr>利用机器学习方法给出具体解析式或提取规则 </vt:lpstr>
      <vt:lpstr>基于聚类的最优回归集成学习   ---以第四子类为例的可解释规则提取</vt:lpstr>
      <vt:lpstr>PowerPoint 演示文稿</vt:lpstr>
      <vt:lpstr>PowerPoint 演示文稿</vt:lpstr>
      <vt:lpstr>下一步工作</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Windows 用户</cp:lastModifiedBy>
  <cp:revision>2493</cp:revision>
  <dcterms:created xsi:type="dcterms:W3CDTF">2014-12-26T05:35:00Z</dcterms:created>
  <dcterms:modified xsi:type="dcterms:W3CDTF">2019-07-12T18:47:23Z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2052-10.1.0.7400</vt:lpwstr>
  </property>
</Properties>
</file>